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41"/>
  </p:notesMasterIdLst>
  <p:handoutMasterIdLst>
    <p:handoutMasterId r:id="rId42"/>
  </p:handoutMasterIdLst>
  <p:sldIdLst>
    <p:sldId id="256" r:id="rId2"/>
    <p:sldId id="294" r:id="rId3"/>
    <p:sldId id="293"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8">
          <p15:clr>
            <a:srgbClr val="A4A3A4"/>
          </p15:clr>
        </p15:guide>
        <p15:guide id="2" orient="horz" pos="708">
          <p15:clr>
            <a:srgbClr val="A4A3A4"/>
          </p15:clr>
        </p15:guide>
        <p15:guide id="3" pos="5500">
          <p15:clr>
            <a:srgbClr val="A4A3A4"/>
          </p15:clr>
        </p15:guide>
        <p15:guide id="4" pos="2887">
          <p15:clr>
            <a:srgbClr val="A4A3A4"/>
          </p15:clr>
        </p15:guide>
        <p15:guide id="5"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88"/>
        <p:guide orient="horz" pos="708"/>
        <p:guide pos="5500"/>
        <p:guide pos="2887"/>
        <p:guide pos="245"/>
      </p:guideLst>
    </p:cSldViewPr>
  </p:slideViewPr>
  <p:notesTextViewPr>
    <p:cViewPr>
      <p:scale>
        <a:sx n="1" d="1"/>
        <a:sy n="1" d="1"/>
      </p:scale>
      <p:origin x="0" y="0"/>
    </p:cViewPr>
  </p:notesTextViewPr>
  <p:notesViewPr>
    <p:cSldViewPr snapToGrid="0" showGuides="1">
      <p:cViewPr>
        <p:scale>
          <a:sx n="148" d="100"/>
          <a:sy n="148" d="100"/>
        </p:scale>
        <p:origin x="-216" y="4912"/>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A7D0A986-46D7-3848-8AFF-08BE0F2595F2}" type="slidenum">
              <a:rPr lang="en-US"/>
              <a:pPr>
                <a:defRPr/>
              </a:pPr>
              <a:t>12</a:t>
            </a:fld>
            <a:endParaRPr lang="en-US"/>
          </a:p>
        </p:txBody>
      </p:sp>
      <p:sp>
        <p:nvSpPr>
          <p:cNvPr id="841730" name="Rectangle 2"/>
          <p:cNvSpPr>
            <a:spLocks noGrp="1" noRot="1" noChangeAspect="1" noChangeArrowheads="1" noTextEdit="1"/>
          </p:cNvSpPr>
          <p:nvPr>
            <p:ph type="sldImg"/>
          </p:nvPr>
        </p:nvSpPr>
        <p:spPr>
          <a:xfrm>
            <a:off x="2109788" y="647700"/>
            <a:ext cx="2870200" cy="2152650"/>
          </a:xfrm>
          <a:ln cap="flat"/>
          <a:extLst>
            <a:ext uri="{FAA26D3D-D897-4be2-8F04-BA451C77F1D7}">
              <ma14:placeholderFlag xmlns:ma14="http://schemas.microsoft.com/office/mac/drawingml/2011/main" xmlns="" val="1"/>
            </a:ext>
          </a:extLst>
        </p:spPr>
      </p:sp>
      <p:sp>
        <p:nvSpPr>
          <p:cNvPr id="841731"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32514427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A07B6CE3-FDD0-6B4D-9529-DDB707A37FB9}" type="slidenum">
              <a:rPr lang="en-US"/>
              <a:pPr>
                <a:defRPr/>
              </a:pPr>
              <a:t>13</a:t>
            </a:fld>
            <a:endParaRPr lang="en-US"/>
          </a:p>
        </p:txBody>
      </p:sp>
      <p:sp>
        <p:nvSpPr>
          <p:cNvPr id="873474" name="Rectangle 2"/>
          <p:cNvSpPr>
            <a:spLocks noGrp="1" noRot="1" noChangeAspect="1" noChangeArrowheads="1" noTextEdit="1"/>
          </p:cNvSpPr>
          <p:nvPr>
            <p:ph type="sldImg"/>
          </p:nvPr>
        </p:nvSpPr>
        <p:spPr>
          <a:xfrm>
            <a:off x="2109788" y="647700"/>
            <a:ext cx="2870200" cy="2152650"/>
          </a:xfrm>
          <a:ln cap="flat"/>
          <a:extLst>
            <a:ext uri="{FAA26D3D-D897-4be2-8F04-BA451C77F1D7}">
              <ma14:placeholderFlag xmlns:ma14="http://schemas.microsoft.com/office/mac/drawingml/2011/main" xmlns="" val="1"/>
            </a:ext>
          </a:extLst>
        </p:spPr>
      </p:sp>
      <p:sp>
        <p:nvSpPr>
          <p:cNvPr id="873475"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35781961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AA8D8408-1BCB-484B-9FF9-B4F2CEA9502E}" type="slidenum">
              <a:rPr lang="en-US"/>
              <a:pPr>
                <a:defRPr/>
              </a:pPr>
              <a:t>14</a:t>
            </a:fld>
            <a:endParaRPr lang="en-US"/>
          </a:p>
        </p:txBody>
      </p:sp>
      <p:sp>
        <p:nvSpPr>
          <p:cNvPr id="839682" name="Rectangle 2"/>
          <p:cNvSpPr>
            <a:spLocks noGrp="1" noRot="1" noChangeAspect="1" noChangeArrowheads="1" noTextEdit="1"/>
          </p:cNvSpPr>
          <p:nvPr>
            <p:ph type="sldImg"/>
          </p:nvPr>
        </p:nvSpPr>
        <p:spPr>
          <a:xfrm>
            <a:off x="2146300" y="674688"/>
            <a:ext cx="2797175" cy="2098675"/>
          </a:xfrm>
          <a:ln cap="flat"/>
          <a:extLst>
            <a:ext uri="{FAA26D3D-D897-4be2-8F04-BA451C77F1D7}">
              <ma14:placeholderFlag xmlns:ma14="http://schemas.microsoft.com/office/mac/drawingml/2011/main" xmlns="" val="1"/>
            </a:ext>
          </a:extLst>
        </p:spPr>
      </p:sp>
      <p:sp>
        <p:nvSpPr>
          <p:cNvPr id="839683"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17261879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918FAA80-0360-504C-881D-1145C02710DC}" type="slidenum">
              <a:rPr lang="en-US"/>
              <a:pPr>
                <a:defRPr/>
              </a:pPr>
              <a:t>15</a:t>
            </a:fld>
            <a:endParaRPr lang="en-US"/>
          </a:p>
        </p:txBody>
      </p:sp>
      <p:sp>
        <p:nvSpPr>
          <p:cNvPr id="875522" name="Rectangle 2"/>
          <p:cNvSpPr>
            <a:spLocks noGrp="1" noRot="1" noChangeAspect="1" noChangeArrowheads="1" noTextEdit="1"/>
          </p:cNvSpPr>
          <p:nvPr>
            <p:ph type="sldImg"/>
          </p:nvPr>
        </p:nvSpPr>
        <p:spPr>
          <a:xfrm>
            <a:off x="2109788" y="647700"/>
            <a:ext cx="2870200" cy="2152650"/>
          </a:xfrm>
          <a:ln cap="flat"/>
          <a:extLst>
            <a:ext uri="{FAA26D3D-D897-4be2-8F04-BA451C77F1D7}">
              <ma14:placeholderFlag xmlns:ma14="http://schemas.microsoft.com/office/mac/drawingml/2011/main" xmlns="" val="1"/>
            </a:ext>
          </a:extLst>
        </p:spPr>
      </p:sp>
      <p:sp>
        <p:nvSpPr>
          <p:cNvPr id="875523"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32685032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A29C3C21-4C3F-DA4E-B1CA-324A353161D1}" type="slidenum">
              <a:rPr lang="en-US"/>
              <a:pPr>
                <a:defRPr/>
              </a:pPr>
              <a:t>16</a:t>
            </a:fld>
            <a:endParaRPr lang="en-US"/>
          </a:p>
        </p:txBody>
      </p:sp>
      <p:sp>
        <p:nvSpPr>
          <p:cNvPr id="877570" name="Rectangle 2"/>
          <p:cNvSpPr>
            <a:spLocks noGrp="1" noRot="1" noChangeAspect="1" noChangeArrowheads="1" noTextEdit="1"/>
          </p:cNvSpPr>
          <p:nvPr>
            <p:ph type="sldImg"/>
          </p:nvPr>
        </p:nvSpPr>
        <p:spPr>
          <a:xfrm>
            <a:off x="2109788" y="647700"/>
            <a:ext cx="2870200" cy="2152650"/>
          </a:xfrm>
          <a:ln cap="flat"/>
          <a:extLst>
            <a:ext uri="{FAA26D3D-D897-4be2-8F04-BA451C77F1D7}">
              <ma14:placeholderFlag xmlns:ma14="http://schemas.microsoft.com/office/mac/drawingml/2011/main" xmlns="" val="1"/>
            </a:ext>
          </a:extLst>
        </p:spPr>
      </p:sp>
      <p:sp>
        <p:nvSpPr>
          <p:cNvPr id="877571"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27503963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45CFC7C1-1B0F-A54B-9549-1EF0336E3DC7}" type="slidenum">
              <a:rPr lang="en-US"/>
              <a:pPr>
                <a:defRPr/>
              </a:pPr>
              <a:t>17</a:t>
            </a:fld>
            <a:endParaRPr lang="en-US"/>
          </a:p>
        </p:txBody>
      </p:sp>
      <p:sp>
        <p:nvSpPr>
          <p:cNvPr id="883714" name="Rectangle 2"/>
          <p:cNvSpPr>
            <a:spLocks noGrp="1" noRot="1" noChangeAspect="1" noChangeArrowheads="1" noTextEdit="1"/>
          </p:cNvSpPr>
          <p:nvPr>
            <p:ph type="sldImg"/>
          </p:nvPr>
        </p:nvSpPr>
        <p:spPr>
          <a:xfrm>
            <a:off x="2146300" y="674688"/>
            <a:ext cx="2797175" cy="2098675"/>
          </a:xfrm>
          <a:ln cap="flat"/>
          <a:extLst>
            <a:ext uri="{FAA26D3D-D897-4be2-8F04-BA451C77F1D7}">
              <ma14:placeholderFlag xmlns:ma14="http://schemas.microsoft.com/office/mac/drawingml/2011/main" xmlns="" val="1"/>
            </a:ext>
          </a:extLst>
        </p:spPr>
      </p:sp>
      <p:sp>
        <p:nvSpPr>
          <p:cNvPr id="883715" name="Rectangle 3"/>
          <p:cNvSpPr>
            <a:spLocks noGrp="1" noChangeArrowheads="1"/>
          </p:cNvSpPr>
          <p:nvPr>
            <p:ph type="body" idx="1"/>
          </p:nvPr>
        </p:nvSpPr>
        <p:spPr>
          <a:xfrm>
            <a:off x="596053" y="2920651"/>
            <a:ext cx="6136640" cy="6107118"/>
          </a:xfrm>
          <a:ln/>
        </p:spPr>
        <p:txBody>
          <a:bodyPr lIns="99029" tIns="51164" rIns="99029" bIns="51164"/>
          <a:lstStyle/>
          <a:p>
            <a:pPr defTabSz="1042222">
              <a:defRPr/>
            </a:pPr>
            <a:endParaRPr lang="en-US" smtClean="0">
              <a:cs typeface="+mn-cs"/>
            </a:endParaRPr>
          </a:p>
        </p:txBody>
      </p:sp>
    </p:spTree>
    <p:extLst>
      <p:ext uri="{BB962C8B-B14F-4D97-AF65-F5344CB8AC3E}">
        <p14:creationId xmlns:p14="http://schemas.microsoft.com/office/powerpoint/2010/main" val="1455496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285B1420-FA60-B246-A6BF-EB2D8135A721}" type="slidenum">
              <a:rPr lang="en-US"/>
              <a:pPr>
                <a:defRPr/>
              </a:pPr>
              <a:t>18</a:t>
            </a:fld>
            <a:endParaRPr lang="en-US"/>
          </a:p>
        </p:txBody>
      </p:sp>
      <p:sp>
        <p:nvSpPr>
          <p:cNvPr id="879618" name="Rectangle 2"/>
          <p:cNvSpPr>
            <a:spLocks noGrp="1" noRot="1" noChangeAspect="1" noChangeArrowheads="1" noTextEdit="1"/>
          </p:cNvSpPr>
          <p:nvPr>
            <p:ph type="sldImg"/>
          </p:nvPr>
        </p:nvSpPr>
        <p:spPr>
          <a:xfrm>
            <a:off x="2109788" y="647700"/>
            <a:ext cx="2870200" cy="2152650"/>
          </a:xfrm>
          <a:ln cap="flat"/>
          <a:extLst>
            <a:ext uri="{FAA26D3D-D897-4be2-8F04-BA451C77F1D7}">
              <ma14:placeholderFlag xmlns:ma14="http://schemas.microsoft.com/office/mac/drawingml/2011/main" xmlns="" val="1"/>
            </a:ext>
          </a:extLst>
        </p:spPr>
      </p:sp>
      <p:sp>
        <p:nvSpPr>
          <p:cNvPr id="879619"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6381509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7C357CA-4D57-DB41-90A5-9D41D52EB06F}" type="slidenum">
              <a:rPr lang="en-US"/>
              <a:pPr>
                <a:defRPr/>
              </a:pPr>
              <a:t>19</a:t>
            </a:fld>
            <a:endParaRPr lang="en-US"/>
          </a:p>
        </p:txBody>
      </p:sp>
      <p:sp>
        <p:nvSpPr>
          <p:cNvPr id="843778" name="Rectangle 2"/>
          <p:cNvSpPr>
            <a:spLocks noGrp="1" noRot="1" noChangeAspect="1" noChangeArrowheads="1" noTextEdit="1"/>
          </p:cNvSpPr>
          <p:nvPr>
            <p:ph type="sldImg"/>
          </p:nvPr>
        </p:nvSpPr>
        <p:spPr>
          <a:xfrm>
            <a:off x="2109788" y="647700"/>
            <a:ext cx="2870200" cy="2152650"/>
          </a:xfrm>
          <a:ln cap="flat"/>
          <a:extLst>
            <a:ext uri="{FAA26D3D-D897-4be2-8F04-BA451C77F1D7}">
              <ma14:placeholderFlag xmlns:ma14="http://schemas.microsoft.com/office/mac/drawingml/2011/main" xmlns="" val="1"/>
            </a:ext>
          </a:extLst>
        </p:spPr>
      </p:sp>
      <p:sp>
        <p:nvSpPr>
          <p:cNvPr id="843779"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20051721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19655DE9-BB74-C04F-AA05-0B40B3578A5C}" type="slidenum">
              <a:rPr lang="en-US"/>
              <a:pPr>
                <a:defRPr/>
              </a:pPr>
              <a:t>20</a:t>
            </a:fld>
            <a:endParaRPr lang="en-US"/>
          </a:p>
        </p:txBody>
      </p:sp>
      <p:sp>
        <p:nvSpPr>
          <p:cNvPr id="833538" name="Rectangle 2"/>
          <p:cNvSpPr>
            <a:spLocks noGrp="1" noRot="1" noChangeAspect="1" noChangeArrowheads="1" noTextEdit="1"/>
          </p:cNvSpPr>
          <p:nvPr>
            <p:ph type="sldImg"/>
          </p:nvPr>
        </p:nvSpPr>
        <p:spPr>
          <a:xfrm>
            <a:off x="2109788" y="647700"/>
            <a:ext cx="2870200" cy="2152650"/>
          </a:xfrm>
          <a:ln cap="flat"/>
          <a:extLst>
            <a:ext uri="{FAA26D3D-D897-4be2-8F04-BA451C77F1D7}">
              <ma14:placeholderFlag xmlns:ma14="http://schemas.microsoft.com/office/mac/drawingml/2011/main" xmlns="" val="1"/>
            </a:ext>
          </a:extLst>
        </p:spPr>
      </p:sp>
      <p:sp>
        <p:nvSpPr>
          <p:cNvPr id="833539"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17690706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957572BB-C9C9-E14C-86AB-AF4848B2DA45}" type="slidenum">
              <a:rPr lang="en-US"/>
              <a:pPr>
                <a:defRPr/>
              </a:pPr>
              <a:t>21</a:t>
            </a:fld>
            <a:endParaRPr lang="en-US"/>
          </a:p>
        </p:txBody>
      </p:sp>
      <p:sp>
        <p:nvSpPr>
          <p:cNvPr id="889858" name="Rectangle 2"/>
          <p:cNvSpPr>
            <a:spLocks noGrp="1" noRot="1" noChangeAspect="1" noChangeArrowheads="1" noTextEdit="1"/>
          </p:cNvSpPr>
          <p:nvPr>
            <p:ph type="sldImg"/>
          </p:nvPr>
        </p:nvSpPr>
        <p:spPr>
          <a:xfrm>
            <a:off x="1266825" y="725488"/>
            <a:ext cx="4781550" cy="3586162"/>
          </a:xfrm>
          <a:ln cap="flat"/>
          <a:extLst>
            <a:ext uri="{FAA26D3D-D897-4be2-8F04-BA451C77F1D7}">
              <ma14:placeholderFlag xmlns:ma14="http://schemas.microsoft.com/office/mac/drawingml/2011/main" xmlns="" val="1"/>
            </a:ext>
          </a:extLst>
        </p:spPr>
      </p:sp>
      <p:sp>
        <p:nvSpPr>
          <p:cNvPr id="889859" name="Rectangle 3"/>
          <p:cNvSpPr>
            <a:spLocks noGrp="1" noChangeArrowheads="1"/>
          </p:cNvSpPr>
          <p:nvPr>
            <p:ph type="body" idx="1"/>
          </p:nvPr>
        </p:nvSpPr>
        <p:spPr>
          <a:xfrm>
            <a:off x="975360" y="4559025"/>
            <a:ext cx="5364480" cy="4323298"/>
          </a:xfrm>
          <a:ln/>
        </p:spPr>
        <p:txBody>
          <a:bodyPr lIns="98019" tIns="49902" rIns="98019" bIns="49902"/>
          <a:lstStyle/>
          <a:p>
            <a:pPr defTabSz="1005240">
              <a:defRPr/>
            </a:pPr>
            <a:endParaRPr lang="en-US" smtClean="0">
              <a:cs typeface="+mn-cs"/>
            </a:endParaRPr>
          </a:p>
        </p:txBody>
      </p:sp>
    </p:spTree>
    <p:extLst>
      <p:ext uri="{BB962C8B-B14F-4D97-AF65-F5344CB8AC3E}">
        <p14:creationId xmlns:p14="http://schemas.microsoft.com/office/powerpoint/2010/main" val="21455963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D4258C6A-50DC-774B-8946-D9376BF78D8C}" type="slidenum">
              <a:rPr lang="en-US"/>
              <a:pPr>
                <a:defRPr/>
              </a:pPr>
              <a:t>4</a:t>
            </a:fld>
            <a:endParaRPr lang="en-US"/>
          </a:p>
        </p:txBody>
      </p:sp>
      <p:sp>
        <p:nvSpPr>
          <p:cNvPr id="624642" name="Rectangle 2"/>
          <p:cNvSpPr>
            <a:spLocks noGrp="1" noRot="1" noChangeAspect="1" noChangeArrowheads="1" noTextEdit="1"/>
          </p:cNvSpPr>
          <p:nvPr>
            <p:ph type="sldImg"/>
          </p:nvPr>
        </p:nvSpPr>
        <p:spPr>
          <a:xfrm>
            <a:off x="2109788" y="647700"/>
            <a:ext cx="2870200" cy="2152650"/>
          </a:xfrm>
          <a:ln cap="flat"/>
          <a:extLst>
            <a:ext uri="{FAA26D3D-D897-4be2-8F04-BA451C77F1D7}">
              <ma14:placeholderFlag xmlns:ma14="http://schemas.microsoft.com/office/mac/drawingml/2011/main" xmlns="" val="1"/>
            </a:ext>
          </a:extLst>
        </p:spPr>
      </p:sp>
      <p:sp>
        <p:nvSpPr>
          <p:cNvPr id="624643"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24553104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57DBE4C7-46E5-CF49-B70A-6C12D4D12208}" type="slidenum">
              <a:rPr lang="en-US"/>
              <a:pPr>
                <a:defRPr/>
              </a:pPr>
              <a:t>22</a:t>
            </a:fld>
            <a:endParaRPr lang="en-US"/>
          </a:p>
        </p:txBody>
      </p:sp>
      <p:sp>
        <p:nvSpPr>
          <p:cNvPr id="799746" name="Rectangle 2"/>
          <p:cNvSpPr>
            <a:spLocks noGrp="1" noRot="1" noChangeAspect="1" noChangeArrowheads="1" noTextEdit="1"/>
          </p:cNvSpPr>
          <p:nvPr>
            <p:ph type="sldImg"/>
          </p:nvPr>
        </p:nvSpPr>
        <p:spPr>
          <a:xfrm>
            <a:off x="1266825" y="725488"/>
            <a:ext cx="4781550" cy="3586162"/>
          </a:xfrm>
          <a:ln cap="flat"/>
          <a:extLst>
            <a:ext uri="{FAA26D3D-D897-4be2-8F04-BA451C77F1D7}">
              <ma14:placeholderFlag xmlns:ma14="http://schemas.microsoft.com/office/mac/drawingml/2011/main" xmlns="" val="1"/>
            </a:ext>
          </a:extLst>
        </p:spPr>
      </p:sp>
      <p:sp>
        <p:nvSpPr>
          <p:cNvPr id="799747" name="Rectangle 3"/>
          <p:cNvSpPr>
            <a:spLocks noGrp="1" noChangeArrowheads="1"/>
          </p:cNvSpPr>
          <p:nvPr>
            <p:ph type="body" idx="1"/>
          </p:nvPr>
        </p:nvSpPr>
        <p:spPr>
          <a:xfrm>
            <a:off x="975360" y="4559025"/>
            <a:ext cx="5364480" cy="4323298"/>
          </a:xfrm>
          <a:ln/>
        </p:spPr>
        <p:txBody>
          <a:bodyPr lIns="98019" tIns="49902" rIns="98019" bIns="49902"/>
          <a:lstStyle/>
          <a:p>
            <a:pPr defTabSz="1005240">
              <a:defRPr/>
            </a:pPr>
            <a:endParaRPr lang="en-US" smtClean="0">
              <a:cs typeface="+mn-cs"/>
            </a:endParaRPr>
          </a:p>
        </p:txBody>
      </p:sp>
    </p:spTree>
    <p:extLst>
      <p:ext uri="{BB962C8B-B14F-4D97-AF65-F5344CB8AC3E}">
        <p14:creationId xmlns:p14="http://schemas.microsoft.com/office/powerpoint/2010/main" val="7756401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F80D2474-62BE-AA48-B9EB-D8DE3BB50CBA}" type="slidenum">
              <a:rPr lang="en-US"/>
              <a:pPr>
                <a:defRPr/>
              </a:pPr>
              <a:t>23</a:t>
            </a:fld>
            <a:endParaRPr lang="en-US"/>
          </a:p>
        </p:txBody>
      </p:sp>
      <p:sp>
        <p:nvSpPr>
          <p:cNvPr id="801794" name="Rectangle 2"/>
          <p:cNvSpPr>
            <a:spLocks noGrp="1" noRot="1" noChangeAspect="1" noChangeArrowheads="1" noTextEdit="1"/>
          </p:cNvSpPr>
          <p:nvPr>
            <p:ph type="sldImg"/>
          </p:nvPr>
        </p:nvSpPr>
        <p:spPr>
          <a:xfrm>
            <a:off x="1266825" y="725488"/>
            <a:ext cx="4781550" cy="3586162"/>
          </a:xfrm>
          <a:ln cap="flat"/>
          <a:extLst>
            <a:ext uri="{FAA26D3D-D897-4be2-8F04-BA451C77F1D7}">
              <ma14:placeholderFlag xmlns:ma14="http://schemas.microsoft.com/office/mac/drawingml/2011/main" xmlns="" val="1"/>
            </a:ext>
          </a:extLst>
        </p:spPr>
      </p:sp>
      <p:sp>
        <p:nvSpPr>
          <p:cNvPr id="801795" name="Rectangle 3"/>
          <p:cNvSpPr>
            <a:spLocks noGrp="1" noChangeArrowheads="1"/>
          </p:cNvSpPr>
          <p:nvPr>
            <p:ph type="body" idx="1"/>
          </p:nvPr>
        </p:nvSpPr>
        <p:spPr>
          <a:xfrm>
            <a:off x="975360" y="4559025"/>
            <a:ext cx="5364480" cy="4323298"/>
          </a:xfrm>
          <a:ln/>
        </p:spPr>
        <p:txBody>
          <a:bodyPr lIns="98019" tIns="49902" rIns="98019" bIns="49902"/>
          <a:lstStyle/>
          <a:p>
            <a:pPr defTabSz="1005240">
              <a:defRPr/>
            </a:pPr>
            <a:endParaRPr lang="en-US" smtClean="0">
              <a:cs typeface="+mn-cs"/>
            </a:endParaRPr>
          </a:p>
        </p:txBody>
      </p:sp>
    </p:spTree>
    <p:extLst>
      <p:ext uri="{BB962C8B-B14F-4D97-AF65-F5344CB8AC3E}">
        <p14:creationId xmlns:p14="http://schemas.microsoft.com/office/powerpoint/2010/main" val="29604108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9837C6C1-0079-6F49-9EFC-F26056B89FDC}" type="slidenum">
              <a:rPr lang="en-US"/>
              <a:pPr>
                <a:defRPr/>
              </a:pPr>
              <a:t>24</a:t>
            </a:fld>
            <a:endParaRPr lang="en-US"/>
          </a:p>
        </p:txBody>
      </p:sp>
      <p:sp>
        <p:nvSpPr>
          <p:cNvPr id="803842" name="Rectangle 2"/>
          <p:cNvSpPr>
            <a:spLocks noGrp="1" noRot="1" noChangeAspect="1" noChangeArrowheads="1" noTextEdit="1"/>
          </p:cNvSpPr>
          <p:nvPr>
            <p:ph type="sldImg"/>
          </p:nvPr>
        </p:nvSpPr>
        <p:spPr>
          <a:xfrm>
            <a:off x="1266825" y="725488"/>
            <a:ext cx="4781550" cy="3586162"/>
          </a:xfrm>
          <a:ln cap="flat"/>
          <a:extLst>
            <a:ext uri="{FAA26D3D-D897-4be2-8F04-BA451C77F1D7}">
              <ma14:placeholderFlag xmlns:ma14="http://schemas.microsoft.com/office/mac/drawingml/2011/main" xmlns="" val="1"/>
            </a:ext>
          </a:extLst>
        </p:spPr>
      </p:sp>
      <p:sp>
        <p:nvSpPr>
          <p:cNvPr id="803843" name="Rectangle 3"/>
          <p:cNvSpPr>
            <a:spLocks noGrp="1" noChangeArrowheads="1"/>
          </p:cNvSpPr>
          <p:nvPr>
            <p:ph type="body" idx="1"/>
          </p:nvPr>
        </p:nvSpPr>
        <p:spPr>
          <a:xfrm>
            <a:off x="975360" y="4559025"/>
            <a:ext cx="5364480" cy="4323298"/>
          </a:xfrm>
          <a:ln/>
        </p:spPr>
        <p:txBody>
          <a:bodyPr lIns="98019" tIns="49902" rIns="98019" bIns="49902"/>
          <a:lstStyle/>
          <a:p>
            <a:pPr defTabSz="1005240">
              <a:defRPr/>
            </a:pPr>
            <a:endParaRPr lang="en-US" smtClean="0">
              <a:cs typeface="+mn-cs"/>
            </a:endParaRPr>
          </a:p>
        </p:txBody>
      </p:sp>
    </p:spTree>
    <p:extLst>
      <p:ext uri="{BB962C8B-B14F-4D97-AF65-F5344CB8AC3E}">
        <p14:creationId xmlns:p14="http://schemas.microsoft.com/office/powerpoint/2010/main" val="29164571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97A1C66E-27DA-3444-AC9B-7BA905CDA8F1}" type="slidenum">
              <a:rPr lang="en-US"/>
              <a:pPr>
                <a:defRPr/>
              </a:pPr>
              <a:t>25</a:t>
            </a:fld>
            <a:endParaRPr lang="en-US"/>
          </a:p>
        </p:txBody>
      </p:sp>
      <p:sp>
        <p:nvSpPr>
          <p:cNvPr id="805890" name="Rectangle 2"/>
          <p:cNvSpPr>
            <a:spLocks noGrp="1" noRot="1" noChangeAspect="1" noChangeArrowheads="1" noTextEdit="1"/>
          </p:cNvSpPr>
          <p:nvPr>
            <p:ph type="sldImg"/>
          </p:nvPr>
        </p:nvSpPr>
        <p:spPr>
          <a:xfrm>
            <a:off x="1266825" y="725488"/>
            <a:ext cx="4781550" cy="3586162"/>
          </a:xfrm>
          <a:ln cap="flat"/>
          <a:extLst>
            <a:ext uri="{FAA26D3D-D897-4be2-8F04-BA451C77F1D7}">
              <ma14:placeholderFlag xmlns:ma14="http://schemas.microsoft.com/office/mac/drawingml/2011/main" xmlns="" val="1"/>
            </a:ext>
          </a:extLst>
        </p:spPr>
      </p:sp>
      <p:sp>
        <p:nvSpPr>
          <p:cNvPr id="805891" name="Rectangle 3"/>
          <p:cNvSpPr>
            <a:spLocks noGrp="1" noChangeArrowheads="1"/>
          </p:cNvSpPr>
          <p:nvPr>
            <p:ph type="body" idx="1"/>
          </p:nvPr>
        </p:nvSpPr>
        <p:spPr>
          <a:xfrm>
            <a:off x="975360" y="4559025"/>
            <a:ext cx="5364480" cy="4323298"/>
          </a:xfrm>
          <a:ln/>
        </p:spPr>
        <p:txBody>
          <a:bodyPr lIns="98019" tIns="49902" rIns="98019" bIns="49902"/>
          <a:lstStyle/>
          <a:p>
            <a:pPr defTabSz="1005240">
              <a:defRPr/>
            </a:pPr>
            <a:endParaRPr lang="en-US" smtClean="0">
              <a:cs typeface="+mn-cs"/>
            </a:endParaRPr>
          </a:p>
        </p:txBody>
      </p:sp>
    </p:spTree>
    <p:extLst>
      <p:ext uri="{BB962C8B-B14F-4D97-AF65-F5344CB8AC3E}">
        <p14:creationId xmlns:p14="http://schemas.microsoft.com/office/powerpoint/2010/main" val="15882184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C365CE40-B591-2148-91C0-B8506FFAC38E}" type="slidenum">
              <a:rPr lang="en-US"/>
              <a:pPr>
                <a:defRPr/>
              </a:pPr>
              <a:t>26</a:t>
            </a:fld>
            <a:endParaRPr lang="en-US"/>
          </a:p>
        </p:txBody>
      </p:sp>
      <p:sp>
        <p:nvSpPr>
          <p:cNvPr id="807938"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807939"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22509023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81F5136B-5A71-D949-95CC-65230DE60BEE}" type="slidenum">
              <a:rPr lang="en-US"/>
              <a:pPr>
                <a:defRPr/>
              </a:pPr>
              <a:t>27</a:t>
            </a:fld>
            <a:endParaRPr lang="en-US"/>
          </a:p>
        </p:txBody>
      </p:sp>
      <p:sp>
        <p:nvSpPr>
          <p:cNvPr id="809986"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809987"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17472664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31F8D25C-1432-F74F-BABD-BB8BD90FDC1B}" type="slidenum">
              <a:rPr lang="en-US"/>
              <a:pPr>
                <a:defRPr/>
              </a:pPr>
              <a:t>28</a:t>
            </a:fld>
            <a:endParaRPr lang="en-US"/>
          </a:p>
        </p:txBody>
      </p:sp>
      <p:sp>
        <p:nvSpPr>
          <p:cNvPr id="812034"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812035"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1364383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44D73E08-50F2-8B42-9368-33066DA121B3}" type="slidenum">
              <a:rPr lang="en-US"/>
              <a:pPr>
                <a:defRPr/>
              </a:pPr>
              <a:t>29</a:t>
            </a:fld>
            <a:endParaRPr lang="en-US"/>
          </a:p>
        </p:txBody>
      </p:sp>
      <p:sp>
        <p:nvSpPr>
          <p:cNvPr id="814082"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814083"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29862267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897E5F4-C144-1845-85F0-B9AB598418E7}" type="slidenum">
              <a:rPr lang="en-US"/>
              <a:pPr>
                <a:defRPr/>
              </a:pPr>
              <a:t>30</a:t>
            </a:fld>
            <a:endParaRPr lang="en-US"/>
          </a:p>
        </p:txBody>
      </p:sp>
      <p:sp>
        <p:nvSpPr>
          <p:cNvPr id="816130"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816131"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30349024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3F74910A-F88D-594B-A4F1-390C6B69DF38}" type="slidenum">
              <a:rPr lang="en-US"/>
              <a:pPr>
                <a:defRPr/>
              </a:pPr>
              <a:t>31</a:t>
            </a:fld>
            <a:endParaRPr lang="en-US"/>
          </a:p>
        </p:txBody>
      </p:sp>
      <p:sp>
        <p:nvSpPr>
          <p:cNvPr id="818178"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818179"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559740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2B5CF7BB-9885-404D-B63A-FBB4DBB98E24}" type="slidenum">
              <a:rPr lang="en-US"/>
              <a:pPr>
                <a:defRPr/>
              </a:pPr>
              <a:t>5</a:t>
            </a:fld>
            <a:endParaRPr lang="en-US"/>
          </a:p>
        </p:txBody>
      </p:sp>
      <p:sp>
        <p:nvSpPr>
          <p:cNvPr id="755714" name="Rectangle 2"/>
          <p:cNvSpPr>
            <a:spLocks noGrp="1" noRot="1" noChangeAspect="1" noChangeArrowheads="1" noTextEdit="1"/>
          </p:cNvSpPr>
          <p:nvPr>
            <p:ph type="sldImg"/>
          </p:nvPr>
        </p:nvSpPr>
        <p:spPr>
          <a:xfrm>
            <a:off x="2109788" y="647700"/>
            <a:ext cx="2870200" cy="2152650"/>
          </a:xfrm>
          <a:ln cap="flat"/>
          <a:extLst>
            <a:ext uri="{FAA26D3D-D897-4be2-8F04-BA451C77F1D7}">
              <ma14:placeholderFlag xmlns:ma14="http://schemas.microsoft.com/office/mac/drawingml/2011/main" xmlns="" val="1"/>
            </a:ext>
          </a:extLst>
        </p:spPr>
      </p:sp>
      <p:sp>
        <p:nvSpPr>
          <p:cNvPr id="755715"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32970939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E34EF77D-F182-9440-97E7-A0D58EC816F6}" type="slidenum">
              <a:rPr lang="en-US"/>
              <a:pPr>
                <a:defRPr/>
              </a:pPr>
              <a:t>32</a:t>
            </a:fld>
            <a:endParaRPr lang="en-US"/>
          </a:p>
        </p:txBody>
      </p:sp>
      <p:sp>
        <p:nvSpPr>
          <p:cNvPr id="820226"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820227"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36856947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85E1FF6C-F404-D047-B5FE-C1366E451E40}" type="slidenum">
              <a:rPr lang="en-US"/>
              <a:pPr>
                <a:defRPr/>
              </a:pPr>
              <a:t>33</a:t>
            </a:fld>
            <a:endParaRPr lang="en-US"/>
          </a:p>
        </p:txBody>
      </p:sp>
      <p:sp>
        <p:nvSpPr>
          <p:cNvPr id="822274"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822275"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49603683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2124BD9-5CF0-1946-92EC-0AE409EC187D}" type="slidenum">
              <a:rPr lang="en-US"/>
              <a:pPr>
                <a:defRPr/>
              </a:pPr>
              <a:t>34</a:t>
            </a:fld>
            <a:endParaRPr lang="en-US"/>
          </a:p>
        </p:txBody>
      </p:sp>
      <p:sp>
        <p:nvSpPr>
          <p:cNvPr id="824322" name="Rectangle 2"/>
          <p:cNvSpPr>
            <a:spLocks noGrp="1" noRot="1" noChangeAspect="1" noChangeArrowheads="1" noTextEdit="1"/>
          </p:cNvSpPr>
          <p:nvPr>
            <p:ph type="sldImg"/>
          </p:nvPr>
        </p:nvSpPr>
        <p:spPr>
          <a:xfrm>
            <a:off x="2146300" y="677863"/>
            <a:ext cx="2797175" cy="2097087"/>
          </a:xfrm>
          <a:ln cap="flat"/>
          <a:extLst>
            <a:ext uri="{FAA26D3D-D897-4be2-8F04-BA451C77F1D7}">
              <ma14:placeholderFlag xmlns:ma14="http://schemas.microsoft.com/office/mac/drawingml/2011/main" xmlns="" val="1"/>
            </a:ext>
          </a:extLst>
        </p:spPr>
      </p:sp>
      <p:sp>
        <p:nvSpPr>
          <p:cNvPr id="824323"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356910435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5CDD2D08-CB74-0945-AADB-F39E7C70633E}" type="slidenum">
              <a:rPr lang="en-US"/>
              <a:pPr>
                <a:defRPr/>
              </a:pPr>
              <a:t>35</a:t>
            </a:fld>
            <a:endParaRPr lang="en-US"/>
          </a:p>
        </p:txBody>
      </p:sp>
      <p:sp>
        <p:nvSpPr>
          <p:cNvPr id="826370" name="Rectangle 2"/>
          <p:cNvSpPr>
            <a:spLocks noGrp="1" noRot="1" noChangeAspect="1" noChangeArrowheads="1" noTextEdit="1"/>
          </p:cNvSpPr>
          <p:nvPr>
            <p:ph type="sldImg"/>
          </p:nvPr>
        </p:nvSpPr>
        <p:spPr>
          <a:xfrm>
            <a:off x="2082800" y="627063"/>
            <a:ext cx="2922588"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6067707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DDD17148-099D-EE4E-B97B-86DD2024ECC7}" type="slidenum">
              <a:rPr lang="en-US"/>
              <a:pPr>
                <a:defRPr/>
              </a:pPr>
              <a:t>36</a:t>
            </a:fld>
            <a:endParaRPr lang="en-US"/>
          </a:p>
        </p:txBody>
      </p:sp>
      <p:sp>
        <p:nvSpPr>
          <p:cNvPr id="849922" name="Rectangle 2"/>
          <p:cNvSpPr>
            <a:spLocks noGrp="1" noRot="1" noChangeAspect="1" noChangeArrowheads="1" noTextEdit="1"/>
          </p:cNvSpPr>
          <p:nvPr>
            <p:ph type="sldImg"/>
          </p:nvPr>
        </p:nvSpPr>
        <p:spPr>
          <a:xfrm>
            <a:off x="2082800" y="627063"/>
            <a:ext cx="2922588"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71046170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AC4E091D-8D1E-464C-8170-B7F45533C28D}" type="slidenum">
              <a:rPr lang="en-US"/>
              <a:pPr>
                <a:defRPr/>
              </a:pPr>
              <a:t>37</a:t>
            </a:fld>
            <a:endParaRPr lang="en-US"/>
          </a:p>
        </p:txBody>
      </p:sp>
      <p:sp>
        <p:nvSpPr>
          <p:cNvPr id="858114" name="Rectangle 2"/>
          <p:cNvSpPr>
            <a:spLocks noGrp="1" noRot="1" noChangeAspect="1" noChangeArrowheads="1" noTextEdit="1"/>
          </p:cNvSpPr>
          <p:nvPr>
            <p:ph type="sldImg"/>
          </p:nvPr>
        </p:nvSpPr>
        <p:spPr>
          <a:xfrm>
            <a:off x="2082800" y="627063"/>
            <a:ext cx="2922588"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55830061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76E0A97A-3F3B-1147-B3DA-0E2DB011DD6F}" type="slidenum">
              <a:rPr lang="en-US"/>
              <a:pPr>
                <a:defRPr/>
              </a:pPr>
              <a:t>38</a:t>
            </a:fld>
            <a:endParaRPr lang="en-US"/>
          </a:p>
        </p:txBody>
      </p:sp>
      <p:sp>
        <p:nvSpPr>
          <p:cNvPr id="860162" name="Rectangle 2"/>
          <p:cNvSpPr>
            <a:spLocks noGrp="1" noRot="1" noChangeAspect="1" noChangeArrowheads="1" noTextEdit="1"/>
          </p:cNvSpPr>
          <p:nvPr>
            <p:ph type="sldImg"/>
          </p:nvPr>
        </p:nvSpPr>
        <p:spPr>
          <a:xfrm>
            <a:off x="2082800" y="627063"/>
            <a:ext cx="2922588"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57033601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B79F598D-7FFB-DC44-AF65-01B2C9C098C8}" type="slidenum">
              <a:rPr lang="en-US"/>
              <a:pPr>
                <a:defRPr/>
              </a:pPr>
              <a:t>39</a:t>
            </a:fld>
            <a:endParaRPr lang="en-US"/>
          </a:p>
        </p:txBody>
      </p:sp>
      <p:sp>
        <p:nvSpPr>
          <p:cNvPr id="851970" name="Rectangle 2"/>
          <p:cNvSpPr>
            <a:spLocks noGrp="1" noRot="1" noChangeAspect="1" noChangeArrowheads="1" noTextEdit="1"/>
          </p:cNvSpPr>
          <p:nvPr>
            <p:ph type="sldImg"/>
          </p:nvPr>
        </p:nvSpPr>
        <p:spPr>
          <a:xfrm>
            <a:off x="2082800" y="627063"/>
            <a:ext cx="2922588"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42035366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C71EA897-9A4B-EA49-A30C-24B39124FB92}" type="slidenum">
              <a:rPr lang="en-US"/>
              <a:pPr>
                <a:defRPr/>
              </a:pPr>
              <a:t>6</a:t>
            </a:fld>
            <a:endParaRPr lang="en-US"/>
          </a:p>
        </p:txBody>
      </p:sp>
      <p:sp>
        <p:nvSpPr>
          <p:cNvPr id="757762" name="Rectangle 2"/>
          <p:cNvSpPr>
            <a:spLocks noGrp="1" noRot="1" noChangeAspect="1" noChangeArrowheads="1" noTextEdit="1"/>
          </p:cNvSpPr>
          <p:nvPr>
            <p:ph type="sldImg"/>
          </p:nvPr>
        </p:nvSpPr>
        <p:spPr>
          <a:xfrm>
            <a:off x="1270000" y="725488"/>
            <a:ext cx="4781550" cy="3586162"/>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4229482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8ACBF880-9A4A-6045-8F58-DF4963222DAF}" type="slidenum">
              <a:rPr lang="en-US"/>
              <a:pPr>
                <a:defRPr/>
              </a:pPr>
              <a:t>7</a:t>
            </a:fld>
            <a:endParaRPr lang="en-US"/>
          </a:p>
        </p:txBody>
      </p:sp>
      <p:sp>
        <p:nvSpPr>
          <p:cNvPr id="665602" name="Rectangle 2"/>
          <p:cNvSpPr>
            <a:spLocks noGrp="1" noRot="1" noChangeAspect="1" noChangeArrowheads="1" noTextEdit="1"/>
          </p:cNvSpPr>
          <p:nvPr>
            <p:ph type="sldImg"/>
          </p:nvPr>
        </p:nvSpPr>
        <p:spPr>
          <a:xfrm>
            <a:off x="1266825" y="725488"/>
            <a:ext cx="4781550" cy="3586162"/>
          </a:xfrm>
          <a:ln cap="flat"/>
          <a:extLst>
            <a:ext uri="{FAA26D3D-D897-4be2-8F04-BA451C77F1D7}">
              <ma14:placeholderFlag xmlns:ma14="http://schemas.microsoft.com/office/mac/drawingml/2011/main" xmlns="" val="1"/>
            </a:ext>
          </a:extLst>
        </p:spPr>
      </p:sp>
      <p:sp>
        <p:nvSpPr>
          <p:cNvPr id="665603" name="Rectangle 3"/>
          <p:cNvSpPr>
            <a:spLocks noGrp="1" noChangeArrowheads="1"/>
          </p:cNvSpPr>
          <p:nvPr>
            <p:ph type="body" idx="1"/>
          </p:nvPr>
        </p:nvSpPr>
        <p:spPr>
          <a:xfrm>
            <a:off x="975360" y="4559025"/>
            <a:ext cx="5364480" cy="4323298"/>
          </a:xfrm>
          <a:ln/>
        </p:spPr>
        <p:txBody>
          <a:bodyPr lIns="98019" tIns="49902" rIns="98019" bIns="49902"/>
          <a:lstStyle/>
          <a:p>
            <a:pPr defTabSz="1005240">
              <a:defRPr/>
            </a:pPr>
            <a:endParaRPr lang="en-US" smtClean="0">
              <a:cs typeface="+mn-cs"/>
            </a:endParaRPr>
          </a:p>
        </p:txBody>
      </p:sp>
    </p:spTree>
    <p:extLst>
      <p:ext uri="{BB962C8B-B14F-4D97-AF65-F5344CB8AC3E}">
        <p14:creationId xmlns:p14="http://schemas.microsoft.com/office/powerpoint/2010/main" val="4553731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6EF92EC-DFDD-734F-BBFB-A21A15528121}" type="slidenum">
              <a:rPr lang="en-US"/>
              <a:pPr>
                <a:defRPr/>
              </a:pPr>
              <a:t>8</a:t>
            </a:fld>
            <a:endParaRPr lang="en-US"/>
          </a:p>
        </p:txBody>
      </p:sp>
      <p:sp>
        <p:nvSpPr>
          <p:cNvPr id="870402" name="Rectangle 2"/>
          <p:cNvSpPr>
            <a:spLocks noGrp="1" noRot="1" noChangeAspect="1" noChangeArrowheads="1" noTextEdit="1"/>
          </p:cNvSpPr>
          <p:nvPr>
            <p:ph type="sldImg"/>
          </p:nvPr>
        </p:nvSpPr>
        <p:spPr>
          <a:xfrm>
            <a:off x="1266825" y="725488"/>
            <a:ext cx="4781550" cy="3586162"/>
          </a:xfrm>
          <a:ln cap="flat"/>
          <a:extLst>
            <a:ext uri="{FAA26D3D-D897-4be2-8F04-BA451C77F1D7}">
              <ma14:placeholderFlag xmlns:ma14="http://schemas.microsoft.com/office/mac/drawingml/2011/main" xmlns="" val="1"/>
            </a:ext>
          </a:extLst>
        </p:spPr>
      </p:sp>
      <p:sp>
        <p:nvSpPr>
          <p:cNvPr id="870403" name="Rectangle 3"/>
          <p:cNvSpPr>
            <a:spLocks noGrp="1" noChangeArrowheads="1"/>
          </p:cNvSpPr>
          <p:nvPr>
            <p:ph type="body" idx="1"/>
          </p:nvPr>
        </p:nvSpPr>
        <p:spPr>
          <a:xfrm>
            <a:off x="975360" y="4559025"/>
            <a:ext cx="5364480" cy="4323298"/>
          </a:xfrm>
          <a:ln/>
        </p:spPr>
        <p:txBody>
          <a:bodyPr lIns="98019" tIns="49902" rIns="98019" bIns="49902"/>
          <a:lstStyle/>
          <a:p>
            <a:pPr defTabSz="1005240">
              <a:defRPr/>
            </a:pPr>
            <a:endParaRPr lang="en-US" smtClean="0">
              <a:cs typeface="+mn-cs"/>
            </a:endParaRPr>
          </a:p>
        </p:txBody>
      </p:sp>
    </p:spTree>
    <p:extLst>
      <p:ext uri="{BB962C8B-B14F-4D97-AF65-F5344CB8AC3E}">
        <p14:creationId xmlns:p14="http://schemas.microsoft.com/office/powerpoint/2010/main" val="28079157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06F861CC-F0A5-FB4A-BE44-A50B7FE4C0AA}" type="slidenum">
              <a:rPr lang="en-US"/>
              <a:pPr>
                <a:defRPr/>
              </a:pPr>
              <a:t>9</a:t>
            </a:fld>
            <a:endParaRPr lang="en-US"/>
          </a:p>
        </p:txBody>
      </p:sp>
      <p:sp>
        <p:nvSpPr>
          <p:cNvPr id="866306" name="Rectangle 2"/>
          <p:cNvSpPr>
            <a:spLocks noGrp="1" noRot="1" noChangeAspect="1" noChangeArrowheads="1" noTextEdit="1"/>
          </p:cNvSpPr>
          <p:nvPr>
            <p:ph type="sldImg"/>
          </p:nvPr>
        </p:nvSpPr>
        <p:spPr>
          <a:xfrm>
            <a:off x="1266825" y="725488"/>
            <a:ext cx="4781550" cy="3586162"/>
          </a:xfrm>
          <a:ln cap="flat"/>
          <a:extLst>
            <a:ext uri="{FAA26D3D-D897-4be2-8F04-BA451C77F1D7}">
              <ma14:placeholderFlag xmlns:ma14="http://schemas.microsoft.com/office/mac/drawingml/2011/main" xmlns="" val="1"/>
            </a:ext>
          </a:extLst>
        </p:spPr>
      </p:sp>
      <p:sp>
        <p:nvSpPr>
          <p:cNvPr id="866307" name="Rectangle 3"/>
          <p:cNvSpPr>
            <a:spLocks noGrp="1" noChangeArrowheads="1"/>
          </p:cNvSpPr>
          <p:nvPr>
            <p:ph type="body" idx="1"/>
          </p:nvPr>
        </p:nvSpPr>
        <p:spPr>
          <a:xfrm>
            <a:off x="975360" y="4559025"/>
            <a:ext cx="5364480" cy="4323298"/>
          </a:xfrm>
          <a:ln/>
        </p:spPr>
        <p:txBody>
          <a:bodyPr lIns="98019" tIns="49902" rIns="98019" bIns="49902"/>
          <a:lstStyle/>
          <a:p>
            <a:pPr defTabSz="1005240">
              <a:defRPr/>
            </a:pPr>
            <a:endParaRPr lang="en-US" smtClean="0">
              <a:cs typeface="+mn-cs"/>
            </a:endParaRPr>
          </a:p>
        </p:txBody>
      </p:sp>
    </p:spTree>
    <p:extLst>
      <p:ext uri="{BB962C8B-B14F-4D97-AF65-F5344CB8AC3E}">
        <p14:creationId xmlns:p14="http://schemas.microsoft.com/office/powerpoint/2010/main" val="4081294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1D3DADB9-B0EF-4D44-AAB4-3AB17BAA43C9}" type="slidenum">
              <a:rPr lang="en-US"/>
              <a:pPr>
                <a:defRPr/>
              </a:pPr>
              <a:t>10</a:t>
            </a:fld>
            <a:endParaRPr lang="en-US"/>
          </a:p>
        </p:txBody>
      </p:sp>
      <p:sp>
        <p:nvSpPr>
          <p:cNvPr id="835586" name="Rectangle 2"/>
          <p:cNvSpPr>
            <a:spLocks noGrp="1" noRot="1" noChangeAspect="1" noChangeArrowheads="1" noTextEdit="1"/>
          </p:cNvSpPr>
          <p:nvPr>
            <p:ph type="sldImg"/>
          </p:nvPr>
        </p:nvSpPr>
        <p:spPr>
          <a:xfrm>
            <a:off x="2146300" y="674688"/>
            <a:ext cx="2797175" cy="2098675"/>
          </a:xfrm>
          <a:ln cap="flat"/>
          <a:extLst>
            <a:ext uri="{FAA26D3D-D897-4be2-8F04-BA451C77F1D7}">
              <ma14:placeholderFlag xmlns:ma14="http://schemas.microsoft.com/office/mac/drawingml/2011/main" xmlns="" val="1"/>
            </a:ext>
          </a:extLst>
        </p:spPr>
      </p:sp>
      <p:sp>
        <p:nvSpPr>
          <p:cNvPr id="835587"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10315760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2D02516F-A3D5-6746-AAE9-AE9EB3BE2318}" type="slidenum">
              <a:rPr lang="en-US"/>
              <a:pPr>
                <a:defRPr/>
              </a:pPr>
              <a:t>11</a:t>
            </a:fld>
            <a:endParaRPr lang="en-US"/>
          </a:p>
        </p:txBody>
      </p:sp>
      <p:sp>
        <p:nvSpPr>
          <p:cNvPr id="837634" name="Rectangle 2"/>
          <p:cNvSpPr>
            <a:spLocks noGrp="1" noRot="1" noChangeAspect="1" noChangeArrowheads="1" noTextEdit="1"/>
          </p:cNvSpPr>
          <p:nvPr>
            <p:ph type="sldImg"/>
          </p:nvPr>
        </p:nvSpPr>
        <p:spPr>
          <a:xfrm>
            <a:off x="2109788" y="647700"/>
            <a:ext cx="2870200" cy="2152650"/>
          </a:xfrm>
          <a:ln cap="flat"/>
          <a:extLst>
            <a:ext uri="{FAA26D3D-D897-4be2-8F04-BA451C77F1D7}">
              <ma14:placeholderFlag xmlns:ma14="http://schemas.microsoft.com/office/mac/drawingml/2011/main" xmlns="" val="1"/>
            </a:ext>
          </a:extLst>
        </p:spPr>
      </p:sp>
      <p:sp>
        <p:nvSpPr>
          <p:cNvPr id="837635"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28610537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49" y="6411779"/>
            <a:ext cx="206115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for Engineers: Part I</a:t>
            </a:r>
          </a:p>
          <a:p>
            <a:pPr marL="0" indent="0" algn="l" eaLnBrk="0" hangingPunct="0">
              <a:lnSpc>
                <a:spcPct val="100000"/>
              </a:lnSpc>
              <a:spcBef>
                <a:spcPct val="0"/>
              </a:spcBef>
            </a:pP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4" name="Rectangle 3"/>
          <p:cNvSpPr/>
          <p:nvPr/>
        </p:nvSpPr>
        <p:spPr>
          <a:xfrm>
            <a:off x="6059156" y="6450534"/>
            <a:ext cx="2496196" cy="307777"/>
          </a:xfrm>
          <a:prstGeom prst="rect">
            <a:avLst/>
          </a:prstGeom>
        </p:spPr>
        <p:txBody>
          <a:bodyPr wrap="none">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a:t>
            </a:r>
          </a:p>
          <a:p>
            <a:r>
              <a:rPr lang="en-US" sz="700" kern="1200" dirty="0" smtClean="0">
                <a:solidFill>
                  <a:schemeClr val="bg1"/>
                </a:solidFill>
                <a:effectLst/>
                <a:latin typeface="Arial" panose="020B0604020202020204" pitchFamily="34" charset="0"/>
                <a:ea typeface="+mn-ea"/>
                <a:cs typeface="Arial" panose="020B0604020202020204" pitchFamily="34" charset="0"/>
              </a:rPr>
              <a:t>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5488669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cSld name="2_Title Slide">
    <p:spTree>
      <p:nvGrpSpPr>
        <p:cNvPr id="1" name=""/>
        <p:cNvGrpSpPr/>
        <p:nvPr/>
      </p:nvGrpSpPr>
      <p:grpSpPr>
        <a:xfrm>
          <a:off x="0" y="0"/>
          <a:ext cx="0" cy="0"/>
          <a:chOff x="0" y="0"/>
          <a:chExt cx="0" cy="0"/>
        </a:xfrm>
      </p:grpSpPr>
      <p:sp>
        <p:nvSpPr>
          <p:cNvPr id="2" name="Rectangle 2"/>
          <p:cNvSpPr>
            <a:spLocks noChangeArrowheads="1"/>
          </p:cNvSpPr>
          <p:nvPr/>
        </p:nvSpPr>
        <p:spPr bwMode="auto">
          <a:xfrm>
            <a:off x="1058863" y="4967288"/>
            <a:ext cx="7313612" cy="485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lstStyle/>
          <a:p>
            <a:pPr defTabSz="811213">
              <a:buFontTx/>
              <a:buNone/>
              <a:defRPr/>
            </a:pPr>
            <a:r>
              <a:rPr lang="en-US" sz="1600" b="1">
                <a:cs typeface="+mn-cs"/>
              </a:rPr>
              <a:t>This material is approved for public release. Distribution is limited by the Software Engineering Institute to attendees.</a:t>
            </a:r>
          </a:p>
          <a:p>
            <a:pPr defTabSz="811213" eaLnBrk="0" hangingPunct="0">
              <a:buFontTx/>
              <a:buNone/>
              <a:defRPr/>
            </a:pPr>
            <a:endParaRPr lang="en-US" sz="1600" b="1">
              <a:cs typeface="+mn-cs"/>
            </a:endParaRPr>
          </a:p>
          <a:p>
            <a:pPr defTabSz="811213" eaLnBrk="0" hangingPunct="0">
              <a:buFontTx/>
              <a:buNone/>
              <a:defRPr/>
            </a:pPr>
            <a:r>
              <a:rPr lang="en-US" sz="1600" b="1">
                <a:cs typeface="+mn-cs"/>
              </a:rPr>
              <a:t>Sponsored by the U.S. Department of Defense</a:t>
            </a:r>
          </a:p>
          <a:p>
            <a:pPr defTabSz="811213" eaLnBrk="0" hangingPunct="0">
              <a:buFontTx/>
              <a:buNone/>
              <a:defRPr/>
            </a:pPr>
            <a:r>
              <a:rPr lang="en-US" sz="1600" b="1">
                <a:cs typeface="+mn-cs"/>
              </a:rPr>
              <a:t>© 2006 by Carnegie Mellon University</a:t>
            </a:r>
          </a:p>
        </p:txBody>
      </p:sp>
      <p:sp>
        <p:nvSpPr>
          <p:cNvPr id="3" name="Rectangle 3"/>
          <p:cNvSpPr>
            <a:spLocks noChangeArrowheads="1"/>
          </p:cNvSpPr>
          <p:nvPr/>
        </p:nvSpPr>
        <p:spPr bwMode="auto">
          <a:xfrm>
            <a:off x="4763" y="4763"/>
            <a:ext cx="9129712" cy="6843712"/>
          </a:xfrm>
          <a:prstGeom prst="rect">
            <a:avLst/>
          </a:prstGeom>
          <a:noFill/>
          <a:ln w="12700">
            <a:solidFill>
              <a:srgbClr val="00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 name="Line 4"/>
          <p:cNvSpPr>
            <a:spLocks noChangeShapeType="1"/>
          </p:cNvSpPr>
          <p:nvPr/>
        </p:nvSpPr>
        <p:spPr bwMode="auto">
          <a:xfrm>
            <a:off x="1017588" y="730250"/>
            <a:ext cx="74136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 name="Rectangle 5"/>
          <p:cNvSpPr>
            <a:spLocks noChangeArrowheads="1"/>
          </p:cNvSpPr>
          <p:nvPr/>
        </p:nvSpPr>
        <p:spPr bwMode="auto">
          <a:xfrm>
            <a:off x="4124325" y="6567488"/>
            <a:ext cx="984250"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686" tIns="46342" rIns="92686" bIns="46342">
            <a:spAutoFit/>
          </a:bodyPr>
          <a:lstStyle/>
          <a:p>
            <a:pPr algn="ctr" defTabSz="811213" eaLnBrk="0" hangingPunct="0">
              <a:buFontTx/>
              <a:buNone/>
              <a:defRPr/>
            </a:pPr>
            <a:r>
              <a:rPr lang="en-US" sz="1000" b="1">
                <a:cs typeface="+mn-cs"/>
              </a:rPr>
              <a:t>October 2006</a:t>
            </a:r>
            <a:endParaRPr lang="en-US" sz="1000" b="1">
              <a:solidFill>
                <a:srgbClr val="CADEE8"/>
              </a:solidFill>
              <a:cs typeface="+mn-cs"/>
            </a:endParaRPr>
          </a:p>
        </p:txBody>
      </p:sp>
      <p:sp>
        <p:nvSpPr>
          <p:cNvPr id="6" name="Text Box 7"/>
          <p:cNvSpPr txBox="1">
            <a:spLocks noChangeArrowheads="1"/>
          </p:cNvSpPr>
          <p:nvPr/>
        </p:nvSpPr>
        <p:spPr bwMode="auto">
          <a:xfrm>
            <a:off x="942975" y="731838"/>
            <a:ext cx="2117725" cy="2841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102667" tIns="51332" rIns="102667" bIns="51332">
            <a:spAutoFit/>
          </a:bodyPr>
          <a:lstStyle>
            <a:lvl1pPr defTabSz="1027113" eaLnBrk="0" hangingPunct="0">
              <a:defRPr sz="2400">
                <a:solidFill>
                  <a:schemeClr val="tx1"/>
                </a:solidFill>
                <a:latin typeface="Times New Roman" charset="0"/>
                <a:ea typeface="ＭＳ Ｐゴシック" charset="0"/>
              </a:defRPr>
            </a:lvl1pPr>
            <a:lvl2pPr marL="512763" defTabSz="1027113" eaLnBrk="0" hangingPunct="0">
              <a:defRPr sz="2400">
                <a:solidFill>
                  <a:schemeClr val="tx1"/>
                </a:solidFill>
                <a:latin typeface="Times New Roman" charset="0"/>
                <a:ea typeface="ＭＳ Ｐゴシック" charset="0"/>
              </a:defRPr>
            </a:lvl2pPr>
            <a:lvl3pPr marL="1027113" defTabSz="1027113" eaLnBrk="0" hangingPunct="0">
              <a:defRPr sz="2400">
                <a:solidFill>
                  <a:schemeClr val="tx1"/>
                </a:solidFill>
                <a:latin typeface="Times New Roman" charset="0"/>
                <a:ea typeface="ＭＳ Ｐゴシック" charset="0"/>
              </a:defRPr>
            </a:lvl3pPr>
            <a:lvl4pPr marL="1538288" defTabSz="1027113" eaLnBrk="0" hangingPunct="0">
              <a:defRPr sz="2400">
                <a:solidFill>
                  <a:schemeClr val="tx1"/>
                </a:solidFill>
                <a:latin typeface="Times New Roman" charset="0"/>
                <a:ea typeface="ＭＳ Ｐゴシック" charset="0"/>
              </a:defRPr>
            </a:lvl4pPr>
            <a:lvl5pPr marL="2054225" defTabSz="1027113" eaLnBrk="0" hangingPunct="0">
              <a:defRPr sz="2400">
                <a:solidFill>
                  <a:schemeClr val="tx1"/>
                </a:solidFill>
                <a:latin typeface="Times New Roman" charset="0"/>
                <a:ea typeface="ＭＳ Ｐゴシック" charset="0"/>
              </a:defRPr>
            </a:lvl5pPr>
            <a:lvl6pPr marL="2511425" defTabSz="1027113" eaLnBrk="0" fontAlgn="base" hangingPunct="0">
              <a:spcBef>
                <a:spcPct val="0"/>
              </a:spcBef>
              <a:spcAft>
                <a:spcPct val="0"/>
              </a:spcAft>
              <a:defRPr sz="2400">
                <a:solidFill>
                  <a:schemeClr val="tx1"/>
                </a:solidFill>
                <a:latin typeface="Times New Roman" charset="0"/>
                <a:ea typeface="ＭＳ Ｐゴシック" charset="0"/>
              </a:defRPr>
            </a:lvl6pPr>
            <a:lvl7pPr marL="2968625" defTabSz="1027113" eaLnBrk="0" fontAlgn="base" hangingPunct="0">
              <a:spcBef>
                <a:spcPct val="0"/>
              </a:spcBef>
              <a:spcAft>
                <a:spcPct val="0"/>
              </a:spcAft>
              <a:defRPr sz="2400">
                <a:solidFill>
                  <a:schemeClr val="tx1"/>
                </a:solidFill>
                <a:latin typeface="Times New Roman" charset="0"/>
                <a:ea typeface="ＭＳ Ｐゴシック" charset="0"/>
              </a:defRPr>
            </a:lvl7pPr>
            <a:lvl8pPr marL="3425825" defTabSz="1027113" eaLnBrk="0" fontAlgn="base" hangingPunct="0">
              <a:spcBef>
                <a:spcPct val="0"/>
              </a:spcBef>
              <a:spcAft>
                <a:spcPct val="0"/>
              </a:spcAft>
              <a:defRPr sz="2400">
                <a:solidFill>
                  <a:schemeClr val="tx1"/>
                </a:solidFill>
                <a:latin typeface="Times New Roman" charset="0"/>
                <a:ea typeface="ＭＳ Ｐゴシック" charset="0"/>
              </a:defRPr>
            </a:lvl8pPr>
            <a:lvl9pPr marL="3883025" defTabSz="1027113"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buFontTx/>
              <a:buNone/>
              <a:defRPr/>
            </a:pPr>
            <a:r>
              <a:rPr lang="en-US" sz="1200" b="1" smtClean="0">
                <a:latin typeface="Arial" charset="0"/>
                <a:cs typeface="+mn-cs"/>
              </a:rPr>
              <a:t>Pittsburgh, PA 15213-3890</a:t>
            </a:r>
            <a:endParaRPr lang="en-US" sz="1200" b="1" smtClean="0">
              <a:solidFill>
                <a:srgbClr val="2B5265"/>
              </a:solidFill>
              <a:latin typeface="Arial" charset="0"/>
              <a:cs typeface="+mn-cs"/>
            </a:endParaRPr>
          </a:p>
        </p:txBody>
      </p:sp>
      <p:pic>
        <p:nvPicPr>
          <p:cNvPr id="7" name="Picture 8" descr="Logo-Rebuilt-Color-crop-reduced"/>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463" y="146050"/>
            <a:ext cx="3979862" cy="544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9"/>
          <p:cNvSpPr>
            <a:spLocks noChangeArrowheads="1"/>
          </p:cNvSpPr>
          <p:nvPr/>
        </p:nvSpPr>
        <p:spPr bwMode="auto">
          <a:xfrm>
            <a:off x="6215063" y="6564313"/>
            <a:ext cx="2928937"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2686" tIns="46342" rIns="92686" bIns="46342">
            <a:spAutoFit/>
          </a:bodyPr>
          <a:lstStyle/>
          <a:p>
            <a:pPr algn="r" defTabSz="811213" eaLnBrk="0" hangingPunct="0">
              <a:buFontTx/>
              <a:buNone/>
              <a:defRPr/>
            </a:pPr>
            <a:r>
              <a:rPr lang="en-US" sz="1000" b="1">
                <a:cs typeface="+mn-cs"/>
              </a:rPr>
              <a:t>PSP I - Introduction to PSP and TSP - </a:t>
            </a:r>
            <a:fld id="{252A88D8-DCD8-FE4E-86A9-E8BB55F35600}" type="slidenum">
              <a:rPr lang="en-US" sz="1000" b="1">
                <a:cs typeface="+mn-cs"/>
              </a:rPr>
              <a:pPr algn="r" defTabSz="811213" eaLnBrk="0" hangingPunct="0">
                <a:buFontTx/>
                <a:buNone/>
                <a:defRPr/>
              </a:pPr>
              <a:t>‹#›</a:t>
            </a:fld>
            <a:endParaRPr lang="en-US" sz="1000" b="1">
              <a:cs typeface="+mn-cs"/>
            </a:endParaRPr>
          </a:p>
        </p:txBody>
      </p:sp>
    </p:spTree>
    <p:extLst>
      <p:ext uri="{BB962C8B-B14F-4D97-AF65-F5344CB8AC3E}">
        <p14:creationId xmlns:p14="http://schemas.microsoft.com/office/powerpoint/2010/main" val="23980507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640190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454954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06475" y="890588"/>
            <a:ext cx="7421563" cy="5619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17588" y="1709738"/>
            <a:ext cx="3630612"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09738"/>
            <a:ext cx="3630613"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680713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42513659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179626263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01056137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572002532"/>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81986481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34553805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1561000614"/>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92850808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54076961"/>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641636917"/>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199405324"/>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786393326"/>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215755886"/>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009615593"/>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14448916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565724883"/>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18870627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340712999"/>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150660747"/>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914917922"/>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002602475"/>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996808091"/>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153939436"/>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718136011"/>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053255892"/>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028328368"/>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2153264"/>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0882699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4077778304"/>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87949916"/>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642424713"/>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3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502083312"/>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3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61151153"/>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5223153"/>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3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072651708"/>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3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52957106"/>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636019455"/>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3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435980960"/>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3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3650201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198178473"/>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3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9812845"/>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Process Measurement</a:t>
            </a:r>
            <a:endParaRPr lang="en-US" dirty="0"/>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49" y="6411779"/>
            <a:ext cx="2072699"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Part 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smtClean="0">
              <a:solidFill>
                <a:srgbClr val="FFFFFF"/>
              </a:solidFill>
              <a:latin typeface="Arial" panose="020B0604020202020204" pitchFamily="34" charset="0"/>
              <a:cs typeface="Arial" panose="020B0604020202020204" pitchFamily="34" charset="0"/>
            </a:endParaRPr>
          </a:p>
        </p:txBody>
      </p:sp>
      <p:sp>
        <p:nvSpPr>
          <p:cNvPr id="9" name="TextBox 8"/>
          <p:cNvSpPr txBox="1"/>
          <p:nvPr userDrawn="1"/>
        </p:nvSpPr>
        <p:spPr>
          <a:xfrm>
            <a:off x="6480848" y="6545185"/>
            <a:ext cx="2325222" cy="215444"/>
          </a:xfrm>
          <a:prstGeom prst="rect">
            <a:avLst/>
          </a:prstGeom>
          <a:noFill/>
        </p:spPr>
        <p:txBody>
          <a:bodyPr wrap="square" lIns="0" tIns="0" rIns="0" bIns="0" rtlCol="0">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2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2501071779"/>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349974187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837891126"/>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2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2736964040"/>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_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796751767"/>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2_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1342511889"/>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2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73"/>
          <p:cNvSpPr>
            <a:spLocks noChangeArrowheads="1"/>
          </p:cNvSpPr>
          <p:nvPr userDrawn="1"/>
        </p:nvSpPr>
        <p:spPr bwMode="white">
          <a:xfrm>
            <a:off x="4413250" y="6411779"/>
            <a:ext cx="2019300"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for Engineers: Part I</a:t>
            </a:r>
          </a:p>
          <a:p>
            <a:pPr eaLnBrk="0" hangingPunct="0">
              <a:spcBef>
                <a:spcPct val="0"/>
              </a:spcBef>
            </a:pPr>
            <a:r>
              <a:rPr lang="en-US" sz="600" dirty="0" smtClean="0">
                <a:solidFill>
                  <a:srgbClr val="FFFFFF"/>
                </a:solidFill>
                <a:latin typeface="Arial" panose="020B0604020202020204" pitchFamily="34" charset="0"/>
                <a:cs typeface="Arial" panose="020B0604020202020204" pitchFamily="34" charset="0"/>
              </a:rPr>
              <a:t>© 2016 Carnegie Mellon University</a:t>
            </a:r>
            <a:endParaRPr lang="en-US" sz="600" dirty="0">
              <a:solidFill>
                <a:srgbClr val="FFFFFF"/>
              </a:solidFill>
              <a:latin typeface="Arial" panose="020B0604020202020204" pitchFamily="34" charset="0"/>
              <a:cs typeface="Arial" panose="020B0604020202020204" pitchFamily="34" charset="0"/>
            </a:endParaRPr>
          </a:p>
        </p:txBody>
      </p:sp>
      <p:sp>
        <p:nvSpPr>
          <p:cNvPr id="9" name="TextBox 8"/>
          <p:cNvSpPr txBox="1"/>
          <p:nvPr userDrawn="1"/>
        </p:nvSpPr>
        <p:spPr>
          <a:xfrm>
            <a:off x="6480848" y="6545185"/>
            <a:ext cx="2325222" cy="215444"/>
          </a:xfrm>
          <a:prstGeom prst="rect">
            <a:avLst/>
          </a:prstGeom>
          <a:noFill/>
        </p:spPr>
        <p:txBody>
          <a:bodyPr wrap="square" lIns="0" tIns="0" rIns="0" bIns="0" rtlCol="0">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962606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88466695"/>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_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308826876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1" name="Rectangle 73"/>
          <p:cNvSpPr>
            <a:spLocks noChangeArrowheads="1"/>
          </p:cNvSpPr>
          <p:nvPr/>
        </p:nvSpPr>
        <p:spPr bwMode="white">
          <a:xfrm>
            <a:off x="4184650" y="6409348"/>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5724939" y="6411779"/>
            <a:ext cx="3419061" cy="323165"/>
          </a:xfrm>
          <a:prstGeom prst="rect">
            <a:avLst/>
          </a:prstGeom>
          <a:noFill/>
        </p:spPr>
        <p:txBody>
          <a:bodyPr wrap="square" lIns="0" tIns="0" rIns="0" bIns="0" rtlCol="0">
            <a:spAutoFit/>
          </a:bodyPr>
          <a:lstStyle/>
          <a:p>
            <a:r>
              <a:rPr lang="en-US" sz="700" dirty="0" smtClean="0">
                <a:solidFill>
                  <a:srgbClr val="FFFFFF"/>
                </a:solidFill>
                <a:latin typeface="Arial"/>
                <a:cs typeface="Arial"/>
              </a:rPr>
              <a:t>[DISTRIBUTION STATEMENT A] This material has been approved</a:t>
            </a:r>
            <a:r>
              <a:rPr lang="en-US" sz="700" baseline="0" dirty="0" smtClean="0">
                <a:solidFill>
                  <a:srgbClr val="FFFFFF"/>
                </a:solidFill>
                <a:latin typeface="Arial"/>
                <a:cs typeface="Arial"/>
              </a:rPr>
              <a:t> </a:t>
            </a:r>
            <a:r>
              <a:rPr lang="en-US" sz="700" dirty="0" smtClean="0">
                <a:solidFill>
                  <a:srgbClr val="FFFFFF"/>
                </a:solidFill>
                <a:latin typeface="Arial"/>
                <a:cs typeface="Arial"/>
              </a:rPr>
              <a:t>for public release and </a:t>
            </a:r>
          </a:p>
          <a:p>
            <a:r>
              <a:rPr lang="en-US" sz="700" dirty="0" smtClean="0">
                <a:solidFill>
                  <a:srgbClr val="FFFFFF"/>
                </a:solidFill>
                <a:latin typeface="Arial"/>
                <a:cs typeface="Arial"/>
              </a:rPr>
              <a:t>unlimited distribution.</a:t>
            </a:r>
          </a:p>
        </p:txBody>
      </p:sp>
    </p:spTree>
    <p:extLst>
      <p:ext uri="{BB962C8B-B14F-4D97-AF65-F5344CB8AC3E}">
        <p14:creationId xmlns:p14="http://schemas.microsoft.com/office/powerpoint/2010/main" val="37650606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54286913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6234332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image" Target="../media/image1.png"/><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Personal Software Process for Engineers: Part I</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December, 2016</a:t>
            </a:r>
          </a:p>
          <a:p>
            <a:pPr marL="0" indent="0" algn="l" eaLnBrk="0" hangingPunct="0">
              <a:lnSpc>
                <a:spcPct val="100000"/>
              </a:lnSpc>
              <a:spcBef>
                <a:spcPct val="0"/>
              </a:spcBef>
            </a:pPr>
            <a:r>
              <a:rPr lang="en-US" sz="600" b="0" spc="0" baseline="0" smtClean="0">
                <a:solidFill>
                  <a:schemeClr val="tx1"/>
                </a:solidFill>
                <a:latin typeface="Arial" panose="020B0604020202020204" pitchFamily="34" charset="0"/>
                <a:cs typeface="Arial" panose="020B0604020202020204" pitchFamily="34" charset="0"/>
              </a:rPr>
              <a:t>2016 </a:t>
            </a:r>
            <a:r>
              <a:rPr lang="en-US" sz="600" b="0" spc="0" baseline="0" dirty="0" smtClean="0">
                <a:solidFill>
                  <a:schemeClr val="tx1"/>
                </a:solidFill>
                <a:latin typeface="Arial" panose="020B0604020202020204" pitchFamily="34" charset="0"/>
                <a:cs typeface="Arial" panose="020B0604020202020204" pitchFamily="34" charset="0"/>
              </a:rPr>
              <a:t>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67" cstate="screen">
            <a:extLst>
              <a:ext uri="{28A0092B-C50C-407E-A947-70E740481C1C}">
                <a14:useLocalDpi xmlns:a14="http://schemas.microsoft.com/office/drawing/2010/main"/>
              </a:ext>
            </a:extLst>
          </a:blip>
          <a:stretch>
            <a:fillRect/>
          </a:stretch>
        </p:blipFill>
        <p:spPr>
          <a:xfrm>
            <a:off x="285708" y="6470823"/>
            <a:ext cx="3816392" cy="257931"/>
          </a:xfrm>
          <a:prstGeom prst="rect">
            <a:avLst/>
          </a:prstGeom>
        </p:spPr>
      </p:pic>
      <p:sp>
        <p:nvSpPr>
          <p:cNvPr id="2" name="Title Placeholder 1"/>
          <p:cNvSpPr>
            <a:spLocks noGrp="1"/>
          </p:cNvSpPr>
          <p:nvPr>
            <p:ph type="title"/>
          </p:nvPr>
        </p:nvSpPr>
        <p:spPr>
          <a:xfrm>
            <a:off x="401934" y="228988"/>
            <a:ext cx="7599066" cy="669854"/>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Box 9"/>
          <p:cNvSpPr txBox="1"/>
          <p:nvPr/>
        </p:nvSpPr>
        <p:spPr>
          <a:xfrm>
            <a:off x="6157473" y="6513310"/>
            <a:ext cx="2325222" cy="215444"/>
          </a:xfrm>
          <a:prstGeom prst="rect">
            <a:avLst/>
          </a:prstGeom>
          <a:noFill/>
        </p:spPr>
        <p:txBody>
          <a:bodyPr wrap="square" lIns="0" tIns="0" rIns="0" bIns="0" rtlCol="0">
            <a:spAutoFit/>
          </a:bodyPr>
          <a:lstStyle/>
          <a:p>
            <a:r>
              <a:rPr lang="en-US" sz="700" kern="1200" dirty="0" smtClean="0">
                <a:solidFill>
                  <a:schemeClr val="tx1"/>
                </a:solidFill>
                <a:effectLst/>
                <a:latin typeface="Arial" panose="020B0604020202020204" pitchFamily="34" charset="0"/>
                <a:ea typeface="+mn-ea"/>
                <a:cs typeface="Arial" panose="020B0604020202020204" pitchFamily="34" charset="0"/>
              </a:rPr>
              <a:t>[Distribution Statement A] Approved for public release and unlimited distribution.</a:t>
            </a:r>
            <a:r>
              <a:rPr lang="en-US" sz="700" kern="1200" baseline="0" dirty="0" smtClean="0">
                <a:solidFill>
                  <a:schemeClr val="tx1"/>
                </a:solidFill>
                <a:effectLst/>
                <a:latin typeface="Arial" panose="020B0604020202020204" pitchFamily="34" charset="0"/>
                <a:ea typeface="+mn-ea"/>
                <a:cs typeface="Arial" panose="020B0604020202020204" pitchFamily="34" charset="0"/>
              </a:rPr>
              <a:t> </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42752075"/>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 id="2147483712" r:id="rId17"/>
    <p:sldLayoutId id="2147483713" r:id="rId18"/>
    <p:sldLayoutId id="2147483714" r:id="rId19"/>
    <p:sldLayoutId id="2147483715" r:id="rId20"/>
    <p:sldLayoutId id="2147483716" r:id="rId21"/>
    <p:sldLayoutId id="2147483717" r:id="rId22"/>
    <p:sldLayoutId id="2147483718" r:id="rId23"/>
    <p:sldLayoutId id="2147483719" r:id="rId24"/>
    <p:sldLayoutId id="2147483720" r:id="rId25"/>
    <p:sldLayoutId id="2147483721" r:id="rId26"/>
    <p:sldLayoutId id="2147483722" r:id="rId27"/>
    <p:sldLayoutId id="2147483723" r:id="rId28"/>
    <p:sldLayoutId id="2147483724" r:id="rId29"/>
    <p:sldLayoutId id="2147483725" r:id="rId30"/>
    <p:sldLayoutId id="2147483726" r:id="rId31"/>
    <p:sldLayoutId id="2147483727" r:id="rId32"/>
    <p:sldLayoutId id="2147483728" r:id="rId33"/>
    <p:sldLayoutId id="2147483729" r:id="rId34"/>
    <p:sldLayoutId id="2147483730" r:id="rId35"/>
    <p:sldLayoutId id="2147483731" r:id="rId36"/>
    <p:sldLayoutId id="2147483732" r:id="rId37"/>
    <p:sldLayoutId id="2147483733" r:id="rId38"/>
    <p:sldLayoutId id="2147483734" r:id="rId39"/>
    <p:sldLayoutId id="2147483735" r:id="rId40"/>
    <p:sldLayoutId id="2147483736" r:id="rId41"/>
    <p:sldLayoutId id="2147483737" r:id="rId42"/>
    <p:sldLayoutId id="2147483738" r:id="rId43"/>
    <p:sldLayoutId id="2147483739" r:id="rId44"/>
    <p:sldLayoutId id="2147483740" r:id="rId45"/>
    <p:sldLayoutId id="2147483741" r:id="rId46"/>
    <p:sldLayoutId id="2147483742" r:id="rId47"/>
    <p:sldLayoutId id="2147483743" r:id="rId48"/>
    <p:sldLayoutId id="2147483744" r:id="rId49"/>
    <p:sldLayoutId id="2147483745" r:id="rId50"/>
    <p:sldLayoutId id="2147483676" r:id="rId51"/>
    <p:sldLayoutId id="2147483664" r:id="rId52"/>
    <p:sldLayoutId id="2147483672" r:id="rId53"/>
    <p:sldLayoutId id="2147483673" r:id="rId54"/>
    <p:sldLayoutId id="2147483677" r:id="rId55"/>
    <p:sldLayoutId id="2147483674" r:id="rId56"/>
    <p:sldLayoutId id="2147483675" r:id="rId57"/>
    <p:sldLayoutId id="2147483682" r:id="rId58"/>
    <p:sldLayoutId id="2147483683" r:id="rId59"/>
    <p:sldLayoutId id="2147483684" r:id="rId60"/>
    <p:sldLayoutId id="2147483685" r:id="rId61"/>
    <p:sldLayoutId id="2147483686" r:id="rId62"/>
    <p:sldLayoutId id="2147483687" r:id="rId63"/>
    <p:sldLayoutId id="2147483688" r:id="rId64"/>
    <p:sldLayoutId id="2147483689" r:id="rId65"/>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4294967295" orient="horz" pos="168">
          <p15:clr>
            <a:srgbClr val="A4A3A4"/>
          </p15:clr>
        </p15:guide>
        <p15:guide id="4294967295" pos="240">
          <p15:clr>
            <a:srgbClr val="A4A3A4"/>
          </p15:clr>
        </p15:guide>
        <p15:guide id="4294967295" pos="600">
          <p15:clr>
            <a:srgbClr val="A4A3A4"/>
          </p15:clr>
        </p15:guide>
        <p15:guide id="4294967295" pos="696">
          <p15:clr>
            <a:srgbClr val="A4A3A4"/>
          </p15:clr>
        </p15:guide>
        <p15:guide id="4294967295" pos="1056">
          <p15:clr>
            <a:srgbClr val="A4A3A4"/>
          </p15:clr>
        </p15:guide>
        <p15:guide id="4294967295" pos="1152">
          <p15:clr>
            <a:srgbClr val="A4A3A4"/>
          </p15:clr>
        </p15:guide>
        <p15:guide id="4294967295" pos="1488">
          <p15:clr>
            <a:srgbClr val="A4A3A4"/>
          </p15:clr>
        </p15:guide>
        <p15:guide id="4294967295" pos="1584">
          <p15:clr>
            <a:srgbClr val="A4A3A4"/>
          </p15:clr>
        </p15:guide>
        <p15:guide id="4294967295" pos="1944">
          <p15:clr>
            <a:srgbClr val="A4A3A4"/>
          </p15:clr>
        </p15:guide>
        <p15:guide id="4294967295" pos="2040">
          <p15:clr>
            <a:srgbClr val="A4A3A4"/>
          </p15:clr>
        </p15:guide>
        <p15:guide id="4294967295" pos="2376">
          <p15:clr>
            <a:srgbClr val="A4A3A4"/>
          </p15:clr>
        </p15:guide>
        <p15:guide id="4294967295" pos="2472">
          <p15:clr>
            <a:srgbClr val="A4A3A4"/>
          </p15:clr>
        </p15:guide>
        <p15:guide id="4294967295" pos="2832">
          <p15:clr>
            <a:srgbClr val="A4A3A4"/>
          </p15:clr>
        </p15:guide>
        <p15:guide id="4294967295" pos="2928">
          <p15:clr>
            <a:srgbClr val="A4A3A4"/>
          </p15:clr>
        </p15:guide>
        <p15:guide id="4294967295" pos="3264">
          <p15:clr>
            <a:srgbClr val="A4A3A4"/>
          </p15:clr>
        </p15:guide>
        <p15:guide id="4294967295" pos="3360">
          <p15:clr>
            <a:srgbClr val="A4A3A4"/>
          </p15:clr>
        </p15:guide>
        <p15:guide id="4294967295" pos="3720">
          <p15:clr>
            <a:srgbClr val="A4A3A4"/>
          </p15:clr>
        </p15:guide>
        <p15:guide id="4294967295" pos="3816">
          <p15:clr>
            <a:srgbClr val="A4A3A4"/>
          </p15:clr>
        </p15:guide>
        <p15:guide id="4294967295" pos="4176">
          <p15:clr>
            <a:srgbClr val="A4A3A4"/>
          </p15:clr>
        </p15:guide>
        <p15:guide id="4294967295" pos="4272">
          <p15:clr>
            <a:srgbClr val="A4A3A4"/>
          </p15:clr>
        </p15:guide>
        <p15:guide id="4294967295" pos="4608">
          <p15:clr>
            <a:srgbClr val="A4A3A4"/>
          </p15:clr>
        </p15:guide>
        <p15:guide id="4294967295" pos="4704">
          <p15:clr>
            <a:srgbClr val="A4A3A4"/>
          </p15:clr>
        </p15:guide>
        <p15:guide id="4294967295" pos="5040">
          <p15:clr>
            <a:srgbClr val="A4A3A4"/>
          </p15:clr>
        </p15:guide>
        <p15:guide id="4294967295" pos="5136">
          <p15:clr>
            <a:srgbClr val="A4A3A4"/>
          </p15:clr>
        </p15:guide>
        <p15:guide id="4294967295" pos="5496">
          <p15:clr>
            <a:srgbClr val="A4A3A4"/>
          </p15:clr>
        </p15:guide>
        <p15:guide id="4294967295" orient="horz" pos="600">
          <p15:clr>
            <a:srgbClr val="A4A3A4"/>
          </p15:clr>
        </p15:guide>
        <p15:guide id="4294967295" orient="horz" pos="720">
          <p15:clr>
            <a:srgbClr val="A4A3A4"/>
          </p15:clr>
        </p15:guide>
        <p15:guide id="4294967295" orient="horz" pos="1104">
          <p15:clr>
            <a:srgbClr val="A4A3A4"/>
          </p15:clr>
        </p15:guide>
        <p15:guide id="4294967295" orient="horz" pos="1200">
          <p15:clr>
            <a:srgbClr val="A4A3A4"/>
          </p15:clr>
        </p15:guide>
        <p15:guide id="4294967295" orient="horz" pos="1560">
          <p15:clr>
            <a:srgbClr val="A4A3A4"/>
          </p15:clr>
        </p15:guide>
        <p15:guide id="4294967295" orient="horz" pos="1656">
          <p15:clr>
            <a:srgbClr val="A4A3A4"/>
          </p15:clr>
        </p15:guide>
        <p15:guide id="4294967295" orient="horz" pos="2016">
          <p15:clr>
            <a:srgbClr val="A4A3A4"/>
          </p15:clr>
        </p15:guide>
        <p15:guide id="4294967295" orient="horz" pos="2112">
          <p15:clr>
            <a:srgbClr val="A4A3A4"/>
          </p15:clr>
        </p15:guide>
        <p15:guide id="4294967295" orient="horz" pos="2472">
          <p15:clr>
            <a:srgbClr val="A4A3A4"/>
          </p15:clr>
        </p15:guide>
        <p15:guide id="4294967295" orient="horz" pos="2568">
          <p15:clr>
            <a:srgbClr val="A4A3A4"/>
          </p15:clr>
        </p15:guide>
        <p15:guide id="4294967295" orient="horz" pos="2928">
          <p15:clr>
            <a:srgbClr val="A4A3A4"/>
          </p15:clr>
        </p15:guide>
        <p15:guide id="4294967295" orient="horz" pos="3024">
          <p15:clr>
            <a:srgbClr val="A4A3A4"/>
          </p15:clr>
        </p15:guide>
        <p15:guide id="4294967295" orient="horz" pos="3384">
          <p15:clr>
            <a:srgbClr val="A4A3A4"/>
          </p15:clr>
        </p15:guide>
        <p15:guide id="4294967295" orient="horz" pos="3480">
          <p15:clr>
            <a:srgbClr val="A4A3A4"/>
          </p15:clr>
        </p15:guide>
        <p15:guide id="4294967295" orient="horz" pos="3840">
          <p15:clr>
            <a:srgbClr val="A4A3A4"/>
          </p15:clr>
        </p15:guide>
        <p15:guide id="4294967295" pos="2880">
          <p15:clr>
            <a:srgbClr val="F26B43"/>
          </p15:clr>
        </p15:guide>
        <p15:guide id="4294967295"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8.xml"/><Relationship Id="rId1" Type="http://schemas.openxmlformats.org/officeDocument/2006/relationships/vmlDrawing" Target="../drawings/vmlDrawing3.vml"/><Relationship Id="rId6" Type="http://schemas.openxmlformats.org/officeDocument/2006/relationships/image" Target="../media/image14.emf"/><Relationship Id="rId5" Type="http://schemas.openxmlformats.org/officeDocument/2006/relationships/oleObject" Target="../embeddings/Microsoft_Excel_97-2003_Worksheet1.xls"/><Relationship Id="rId4" Type="http://schemas.openxmlformats.org/officeDocument/2006/relationships/oleObject" Target="../embeddings/oleObject3.bin"/></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0.xml"/><Relationship Id="rId1" Type="http://schemas.openxmlformats.org/officeDocument/2006/relationships/vmlDrawing" Target="../drawings/vmlDrawing4.vml"/><Relationship Id="rId6" Type="http://schemas.openxmlformats.org/officeDocument/2006/relationships/image" Target="../media/image15.emf"/><Relationship Id="rId5" Type="http://schemas.openxmlformats.org/officeDocument/2006/relationships/oleObject" Target="../embeddings/Microsoft_Excel_97-2003_Worksheet2.xls"/><Relationship Id="rId4" Type="http://schemas.openxmlformats.org/officeDocument/2006/relationships/oleObject" Target="../embeddings/oleObject4.bin"/></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5.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6.xml"/></Relationships>
</file>

<file path=ppt/slides/_rels/slide36.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34.xml"/><Relationship Id="rId1" Type="http://schemas.openxmlformats.org/officeDocument/2006/relationships/slideLayout" Target="../slideLayouts/slideLayout47.xml"/></Relationships>
</file>

<file path=ppt/slides/_rels/slide37.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35.xml"/><Relationship Id="rId1" Type="http://schemas.openxmlformats.org/officeDocument/2006/relationships/slideLayout" Target="../slideLayouts/slideLayout4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8.xml"/><Relationship Id="rId1" Type="http://schemas.openxmlformats.org/officeDocument/2006/relationships/vmlDrawing" Target="../drawings/vmlDrawing1.vml"/><Relationship Id="rId5" Type="http://schemas.openxmlformats.org/officeDocument/2006/relationships/image" Target="../media/image11.w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9.xml"/><Relationship Id="rId1" Type="http://schemas.openxmlformats.org/officeDocument/2006/relationships/vmlDrawing" Target="../drawings/vmlDrawing2.vml"/><Relationship Id="rId5" Type="http://schemas.openxmlformats.org/officeDocument/2006/relationships/image" Target="../media/image12.emf"/><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Estimating with </a:t>
            </a:r>
            <a:r>
              <a:rPr lang="en-US" dirty="0" smtClean="0"/>
              <a:t/>
            </a:r>
            <a:br>
              <a:rPr lang="en-US" dirty="0" smtClean="0"/>
            </a:br>
            <a:r>
              <a:rPr lang="en-US" dirty="0" smtClean="0"/>
              <a:t>PROBE </a:t>
            </a:r>
            <a:r>
              <a:rPr lang="en-US" dirty="0"/>
              <a:t>II</a:t>
            </a:r>
          </a:p>
        </p:txBody>
      </p:sp>
      <p:sp>
        <p:nvSpPr>
          <p:cNvPr id="3" name="Subtitle 2"/>
          <p:cNvSpPr>
            <a:spLocks noGrp="1"/>
          </p:cNvSpPr>
          <p:nvPr>
            <p:ph type="subTitle" idx="1"/>
          </p:nvPr>
        </p:nvSpPr>
        <p:spPr/>
        <p:txBody>
          <a:bodyPr/>
          <a:lstStyle/>
          <a:p>
            <a:r>
              <a:rPr lang="en-US" dirty="0"/>
              <a:t>Personal Software </a:t>
            </a:r>
            <a:r>
              <a:rPr lang="en-US" dirty="0" err="1" smtClean="0"/>
              <a:t>Process</a:t>
            </a:r>
            <a:r>
              <a:rPr lang="en-US" baseline="30000" dirty="0" err="1" smtClean="0"/>
              <a:t>SM</a:t>
            </a:r>
            <a:r>
              <a:rPr lang="en-US" dirty="0" smtClean="0"/>
              <a:t> </a:t>
            </a:r>
            <a:br>
              <a:rPr lang="en-US" dirty="0" smtClean="0"/>
            </a:br>
            <a:r>
              <a:rPr lang="en-US" dirty="0" smtClean="0"/>
              <a:t>for </a:t>
            </a:r>
            <a:r>
              <a:rPr lang="en-US" dirty="0"/>
              <a:t>Engineers: Part I</a:t>
            </a:r>
          </a:p>
        </p:txBody>
      </p:sp>
    </p:spTree>
    <p:extLst>
      <p:ext uri="{BB962C8B-B14F-4D97-AF65-F5344CB8AC3E}">
        <p14:creationId xmlns:p14="http://schemas.microsoft.com/office/powerpoint/2010/main" val="40088974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4562" name="Rectangle 2"/>
          <p:cNvSpPr>
            <a:spLocks noGrp="1" noChangeArrowheads="1"/>
          </p:cNvSpPr>
          <p:nvPr>
            <p:ph type="title"/>
          </p:nvPr>
        </p:nvSpPr>
        <p:spPr/>
        <p:txBody>
          <a:bodyPr/>
          <a:lstStyle/>
          <a:p>
            <a:r>
              <a:rPr lang="en-US" smtClean="0"/>
              <a:t>Organizing Proxy Data -1 </a:t>
            </a:r>
          </a:p>
        </p:txBody>
      </p:sp>
      <p:sp>
        <p:nvSpPr>
          <p:cNvPr id="5" name="Content Placeholder 4"/>
          <p:cNvSpPr>
            <a:spLocks noGrp="1"/>
          </p:cNvSpPr>
          <p:nvPr>
            <p:ph idx="1"/>
          </p:nvPr>
        </p:nvSpPr>
        <p:spPr/>
        <p:txBody>
          <a:bodyPr>
            <a:normAutofit/>
          </a:bodyPr>
          <a:lstStyle/>
          <a:p>
            <a:r>
              <a:rPr lang="en-US" dirty="0" smtClean="0"/>
              <a:t>To make an estimate  </a:t>
            </a:r>
          </a:p>
          <a:p>
            <a:pPr lvl="1"/>
            <a:r>
              <a:rPr lang="en-US" dirty="0" smtClean="0"/>
              <a:t> break the planned product into parts</a:t>
            </a:r>
          </a:p>
          <a:p>
            <a:pPr lvl="1"/>
            <a:r>
              <a:rPr lang="en-US" dirty="0" smtClean="0"/>
              <a:t> relate these planned parts to parts that you have already built</a:t>
            </a:r>
          </a:p>
          <a:p>
            <a:pPr lvl="1"/>
            <a:r>
              <a:rPr lang="en-US" dirty="0" smtClean="0"/>
              <a:t> use the size of the previously-built parts to estimate the </a:t>
            </a:r>
          </a:p>
          <a:p>
            <a:pPr lvl="1"/>
            <a:r>
              <a:rPr lang="en-US" dirty="0" smtClean="0"/>
              <a:t>  sizes of the new parts</a:t>
            </a:r>
          </a:p>
          <a:p>
            <a:endParaRPr lang="en-US" dirty="0" smtClean="0"/>
          </a:p>
          <a:p>
            <a:r>
              <a:rPr lang="en-US" dirty="0" smtClean="0"/>
              <a:t>To do this, you need size ranges for the types of parts that you typically develop.</a:t>
            </a:r>
          </a:p>
          <a:p>
            <a:endParaRPr lang="en-US" dirty="0" smtClean="0"/>
          </a:p>
          <a:p>
            <a:r>
              <a:rPr lang="en-US" dirty="0" smtClean="0"/>
              <a:t>For each product type, you also need size ranges to help you to judge the sizes of the new parts.</a:t>
            </a:r>
          </a:p>
        </p:txBody>
      </p:sp>
      <p:sp>
        <p:nvSpPr>
          <p:cNvPr id="12" name="TextBox 11"/>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912440535"/>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6610" name="Rectangle 2"/>
          <p:cNvSpPr>
            <a:spLocks noGrp="1" noChangeArrowheads="1"/>
          </p:cNvSpPr>
          <p:nvPr>
            <p:ph type="title"/>
          </p:nvPr>
        </p:nvSpPr>
        <p:spPr/>
        <p:txBody>
          <a:bodyPr/>
          <a:lstStyle/>
          <a:p>
            <a:r>
              <a:rPr lang="en-US" smtClean="0"/>
              <a:t>Organizing Proxy Data -2</a:t>
            </a:r>
          </a:p>
        </p:txBody>
      </p:sp>
      <p:sp>
        <p:nvSpPr>
          <p:cNvPr id="2" name="Content Placeholder 1"/>
          <p:cNvSpPr>
            <a:spLocks noGrp="1"/>
          </p:cNvSpPr>
          <p:nvPr>
            <p:ph idx="1"/>
          </p:nvPr>
        </p:nvSpPr>
        <p:spPr/>
        <p:txBody>
          <a:bodyPr>
            <a:normAutofit/>
          </a:bodyPr>
          <a:lstStyle/>
          <a:p>
            <a:pPr>
              <a:spcBef>
                <a:spcPts val="1600"/>
              </a:spcBef>
            </a:pPr>
            <a:r>
              <a:rPr lang="en-US" dirty="0" smtClean="0"/>
              <a:t>To determine the size ranges, start with the part data.</a:t>
            </a:r>
          </a:p>
          <a:p>
            <a:pPr>
              <a:spcBef>
                <a:spcPts val="1600"/>
              </a:spcBef>
            </a:pPr>
            <a:r>
              <a:rPr lang="en-US" dirty="0" smtClean="0"/>
              <a:t>Assume that you have the following data.</a:t>
            </a:r>
          </a:p>
          <a:p>
            <a:pPr lvl="1"/>
            <a:r>
              <a:rPr lang="en-US" dirty="0" smtClean="0"/>
              <a:t>class A, three items (or methods), 39 total LOC</a:t>
            </a:r>
          </a:p>
          <a:p>
            <a:pPr lvl="1"/>
            <a:r>
              <a:rPr lang="en-US" dirty="0" smtClean="0"/>
              <a:t>class B, five items, 127 total LOC</a:t>
            </a:r>
          </a:p>
          <a:p>
            <a:pPr lvl="1"/>
            <a:r>
              <a:rPr lang="en-US" dirty="0" smtClean="0"/>
              <a:t>class C, two items, 64 total LOC</a:t>
            </a:r>
          </a:p>
          <a:p>
            <a:pPr lvl="1"/>
            <a:r>
              <a:rPr lang="en-US" dirty="0" smtClean="0"/>
              <a:t>class D, three items, 28 total LOC</a:t>
            </a:r>
          </a:p>
          <a:p>
            <a:pPr lvl="1"/>
            <a:r>
              <a:rPr lang="en-US" dirty="0" smtClean="0"/>
              <a:t>class E, one item, 12 LOC</a:t>
            </a:r>
          </a:p>
          <a:p>
            <a:pPr lvl="1"/>
            <a:r>
              <a:rPr lang="en-US" dirty="0" smtClean="0"/>
              <a:t>class F, two items, 21 total LOC</a:t>
            </a:r>
          </a:p>
          <a:p>
            <a:pPr>
              <a:spcBef>
                <a:spcPts val="1600"/>
              </a:spcBef>
            </a:pPr>
            <a:r>
              <a:rPr lang="en-US" dirty="0" smtClean="0"/>
              <a:t>The LOC per item is 13, 25.4, 32, 9.333, 12, 10.5.</a:t>
            </a:r>
          </a:p>
          <a:p>
            <a:pPr>
              <a:spcBef>
                <a:spcPts val="1600"/>
              </a:spcBef>
            </a:pPr>
            <a:r>
              <a:rPr lang="en-US" dirty="0" smtClean="0"/>
              <a:t>The objective is define size ranges that approximate our intuitive feel for size.</a:t>
            </a:r>
          </a:p>
          <a:p>
            <a:endParaRPr lang="en-US" dirty="0"/>
          </a:p>
        </p:txBody>
      </p:sp>
      <p:sp>
        <p:nvSpPr>
          <p:cNvPr id="9" name="TextBox 8"/>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3574932875"/>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0706" name="Rectangle 2"/>
          <p:cNvSpPr>
            <a:spLocks noGrp="1" noChangeArrowheads="1"/>
          </p:cNvSpPr>
          <p:nvPr>
            <p:ph type="title"/>
          </p:nvPr>
        </p:nvSpPr>
        <p:spPr/>
        <p:txBody>
          <a:bodyPr/>
          <a:lstStyle/>
          <a:p>
            <a:r>
              <a:rPr lang="en-US" smtClean="0"/>
              <a:t>Organizing Proxy Data -3</a:t>
            </a:r>
          </a:p>
        </p:txBody>
      </p:sp>
      <p:sp>
        <p:nvSpPr>
          <p:cNvPr id="2" name="Content Placeholder 1"/>
          <p:cNvSpPr>
            <a:spLocks noGrp="1"/>
          </p:cNvSpPr>
          <p:nvPr>
            <p:ph idx="1"/>
          </p:nvPr>
        </p:nvSpPr>
        <p:spPr/>
        <p:txBody>
          <a:bodyPr>
            <a:normAutofit/>
          </a:bodyPr>
          <a:lstStyle/>
          <a:p>
            <a:pPr>
              <a:spcBef>
                <a:spcPts val="1600"/>
              </a:spcBef>
            </a:pPr>
            <a:r>
              <a:rPr lang="en-US" dirty="0" smtClean="0"/>
              <a:t>To produce the size ranges, sort the data as follows.</a:t>
            </a:r>
          </a:p>
          <a:p>
            <a:pPr>
              <a:spcBef>
                <a:spcPts val="1600"/>
              </a:spcBef>
            </a:pPr>
            <a:r>
              <a:rPr lang="en-US" dirty="0" smtClean="0"/>
              <a:t>The sorted LOC per item data: 9.333, 10.5, 12, 13, 25.4, 32.</a:t>
            </a:r>
          </a:p>
          <a:p>
            <a:pPr>
              <a:spcBef>
                <a:spcPts val="1600"/>
              </a:spcBef>
            </a:pPr>
            <a:r>
              <a:rPr lang="en-US" dirty="0" smtClean="0"/>
              <a:t>Arrange these data as follows.</a:t>
            </a:r>
          </a:p>
          <a:p>
            <a:pPr lvl="1"/>
            <a:r>
              <a:rPr lang="en-US" dirty="0" smtClean="0"/>
              <a:t>Pick the smallest item as very small: VS = 9.333.</a:t>
            </a:r>
          </a:p>
          <a:p>
            <a:pPr lvl="1"/>
            <a:r>
              <a:rPr lang="en-US" dirty="0" smtClean="0"/>
              <a:t>Select the largest item as very large: VL = 32.</a:t>
            </a:r>
          </a:p>
          <a:p>
            <a:pPr lvl="1"/>
            <a:r>
              <a:rPr lang="en-US" dirty="0" smtClean="0"/>
              <a:t>Pick the middle item as medium: M = 12 or 13.</a:t>
            </a:r>
          </a:p>
          <a:p>
            <a:pPr lvl="1"/>
            <a:r>
              <a:rPr lang="en-US" dirty="0" smtClean="0"/>
              <a:t>For the large and small ranges, pick the midpoints between M and VS and M and VL: 10.9, and 22.25.</a:t>
            </a:r>
          </a:p>
          <a:p>
            <a:pPr>
              <a:spcBef>
                <a:spcPts val="1600"/>
              </a:spcBef>
            </a:pPr>
            <a:r>
              <a:rPr lang="en-US" dirty="0" smtClean="0"/>
              <a:t>While these may be useful ranges, they are probably not stable.  </a:t>
            </a:r>
          </a:p>
          <a:p>
            <a:pPr>
              <a:spcBef>
                <a:spcPts val="1600"/>
              </a:spcBef>
            </a:pPr>
            <a:r>
              <a:rPr lang="en-US" dirty="0" smtClean="0"/>
              <a:t>That is, additional data points will likely result in substantial size-range adjustments.</a:t>
            </a:r>
          </a:p>
        </p:txBody>
      </p:sp>
      <p:sp>
        <p:nvSpPr>
          <p:cNvPr id="12" name="TextBox 11"/>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4229976858"/>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2450" name="Rectangle 2"/>
          <p:cNvSpPr>
            <a:spLocks noGrp="1" noChangeArrowheads="1"/>
          </p:cNvSpPr>
          <p:nvPr>
            <p:ph type="title"/>
          </p:nvPr>
        </p:nvSpPr>
        <p:spPr/>
        <p:txBody>
          <a:bodyPr/>
          <a:lstStyle/>
          <a:p>
            <a:r>
              <a:rPr lang="en-US" smtClean="0"/>
              <a:t>Intuitive Size Ranges -1</a:t>
            </a:r>
          </a:p>
        </p:txBody>
      </p:sp>
      <p:sp>
        <p:nvSpPr>
          <p:cNvPr id="2" name="Content Placeholder 1"/>
          <p:cNvSpPr>
            <a:spLocks noGrp="1"/>
          </p:cNvSpPr>
          <p:nvPr>
            <p:ph idx="1"/>
          </p:nvPr>
        </p:nvSpPr>
        <p:spPr/>
        <p:txBody>
          <a:bodyPr>
            <a:normAutofit/>
          </a:bodyPr>
          <a:lstStyle/>
          <a:p>
            <a:pPr>
              <a:spcBef>
                <a:spcPts val="1600"/>
              </a:spcBef>
            </a:pPr>
            <a:r>
              <a:rPr lang="en-US" dirty="0" smtClean="0"/>
              <a:t>In judging size, our intuition is generally based on a </a:t>
            </a:r>
            <a:br>
              <a:rPr lang="en-US" dirty="0" smtClean="0"/>
            </a:br>
            <a:r>
              <a:rPr lang="en-US" dirty="0" smtClean="0"/>
              <a:t>normal distribution.</a:t>
            </a:r>
          </a:p>
          <a:p>
            <a:pPr>
              <a:spcBef>
                <a:spcPts val="1600"/>
              </a:spcBef>
            </a:pPr>
            <a:r>
              <a:rPr lang="en-US" dirty="0" smtClean="0"/>
              <a:t>That is, we think of something as of average size if most such items are about that same size.</a:t>
            </a:r>
          </a:p>
          <a:p>
            <a:pPr>
              <a:spcBef>
                <a:spcPts val="1600"/>
              </a:spcBef>
            </a:pPr>
            <a:r>
              <a:rPr lang="en-US" dirty="0" smtClean="0"/>
              <a:t>We consider something to be very large if it is larger than </a:t>
            </a:r>
            <a:br>
              <a:rPr lang="en-US" dirty="0" smtClean="0"/>
            </a:br>
            <a:r>
              <a:rPr lang="en-US" dirty="0" smtClean="0"/>
              <a:t>almost all items in its category.</a:t>
            </a:r>
          </a:p>
          <a:p>
            <a:pPr>
              <a:spcBef>
                <a:spcPts val="1600"/>
              </a:spcBef>
            </a:pPr>
            <a:r>
              <a:rPr lang="en-US" dirty="0" smtClean="0"/>
              <a:t>When items are distributed this way, it is called a </a:t>
            </a:r>
            <a:br>
              <a:rPr lang="en-US" dirty="0" smtClean="0"/>
            </a:br>
            <a:r>
              <a:rPr lang="en-US" dirty="0" smtClean="0"/>
              <a:t>normal distribution.</a:t>
            </a:r>
          </a:p>
          <a:p>
            <a:pPr>
              <a:spcBef>
                <a:spcPts val="1600"/>
              </a:spcBef>
            </a:pPr>
            <a:r>
              <a:rPr lang="en-US" dirty="0" smtClean="0"/>
              <a:t>With normally distributed data, the ranges should remain reasonably stable with the addition of new data points.</a:t>
            </a:r>
          </a:p>
          <a:p>
            <a:endParaRPr lang="en-US" dirty="0"/>
          </a:p>
        </p:txBody>
      </p:sp>
      <p:sp>
        <p:nvSpPr>
          <p:cNvPr id="9" name="TextBox 8"/>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1952566466"/>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8658" name="Rectangle 2"/>
          <p:cNvSpPr>
            <a:spLocks noGrp="1" noChangeArrowheads="1"/>
          </p:cNvSpPr>
          <p:nvPr>
            <p:ph type="title"/>
          </p:nvPr>
        </p:nvSpPr>
        <p:spPr/>
        <p:txBody>
          <a:bodyPr/>
          <a:lstStyle/>
          <a:p>
            <a:r>
              <a:rPr lang="en-US" smtClean="0"/>
              <a:t>Intuitive Size Ranges -2 </a:t>
            </a:r>
          </a:p>
        </p:txBody>
      </p:sp>
      <p:pic>
        <p:nvPicPr>
          <p:cNvPr id="838659" name="Picture 3"/>
          <p:cNvPicPr>
            <a:picLocks noChangeAspect="1" noChangeArrowheads="1"/>
          </p:cNvPicPr>
          <p:nvPr/>
        </p:nvPicPr>
        <p:blipFill>
          <a:blip r:embed="rId3">
            <a:extLst>
              <a:ext uri="{28A0092B-C50C-407E-A947-70E740481C1C}">
                <a14:useLocalDpi xmlns:a14="http://schemas.microsoft.com/office/drawing/2010/main" val="0"/>
              </a:ext>
            </a:extLst>
          </a:blip>
          <a:srcRect b="22688"/>
          <a:stretch>
            <a:fillRect/>
          </a:stretch>
        </p:blipFill>
        <p:spPr bwMode="auto">
          <a:xfrm>
            <a:off x="1096169" y="1123950"/>
            <a:ext cx="6973887" cy="4035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838660" name="Text Box 4"/>
          <p:cNvSpPr txBox="1">
            <a:spLocks noChangeArrowheads="1"/>
          </p:cNvSpPr>
          <p:nvPr/>
        </p:nvSpPr>
        <p:spPr bwMode="auto">
          <a:xfrm>
            <a:off x="3347648" y="5045362"/>
            <a:ext cx="2104179"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0" tIns="0" rIns="0" bIns="0">
            <a:spAutoFit/>
          </a:bodyPr>
          <a:lstStyle/>
          <a:p>
            <a:pPr>
              <a:buFontTx/>
              <a:buNone/>
              <a:defRPr/>
            </a:pPr>
            <a:r>
              <a:rPr lang="en-US" dirty="0">
                <a:latin typeface="Arial"/>
                <a:cs typeface="Arial"/>
              </a:rPr>
              <a:t>A normal distribution</a:t>
            </a:r>
          </a:p>
        </p:txBody>
      </p:sp>
      <p:sp>
        <p:nvSpPr>
          <p:cNvPr id="10" name="TextBox 9"/>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574922376"/>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4498" name="Rectangle 2"/>
          <p:cNvSpPr>
            <a:spLocks noGrp="1" noChangeArrowheads="1"/>
          </p:cNvSpPr>
          <p:nvPr>
            <p:ph type="title"/>
          </p:nvPr>
        </p:nvSpPr>
        <p:spPr/>
        <p:txBody>
          <a:bodyPr/>
          <a:lstStyle/>
          <a:p>
            <a:r>
              <a:rPr lang="en-US" smtClean="0"/>
              <a:t>Intuitive Size Ranges -3</a:t>
            </a:r>
          </a:p>
        </p:txBody>
      </p:sp>
      <p:sp>
        <p:nvSpPr>
          <p:cNvPr id="2" name="Content Placeholder 1"/>
          <p:cNvSpPr>
            <a:spLocks noGrp="1"/>
          </p:cNvSpPr>
          <p:nvPr>
            <p:ph idx="1"/>
          </p:nvPr>
        </p:nvSpPr>
        <p:spPr/>
        <p:txBody>
          <a:bodyPr/>
          <a:lstStyle/>
          <a:p>
            <a:r>
              <a:rPr lang="en-US" dirty="0" smtClean="0"/>
              <a:t>With a large volume of data, you could calculate the mean and standard deviation of that data.</a:t>
            </a:r>
          </a:p>
          <a:p>
            <a:endParaRPr lang="en-US" dirty="0" smtClean="0"/>
          </a:p>
          <a:p>
            <a:r>
              <a:rPr lang="en-US" dirty="0" smtClean="0"/>
              <a:t>For the size ranges</a:t>
            </a:r>
          </a:p>
          <a:p>
            <a:pPr lvl="1"/>
            <a:r>
              <a:rPr lang="en-US" dirty="0" smtClean="0"/>
              <a:t>Medium would be the mean value.</a:t>
            </a:r>
          </a:p>
          <a:p>
            <a:pPr lvl="1"/>
            <a:r>
              <a:rPr lang="en-US" dirty="0" smtClean="0"/>
              <a:t>Large would be mean plus one standard deviation.</a:t>
            </a:r>
          </a:p>
          <a:p>
            <a:pPr lvl="1"/>
            <a:r>
              <a:rPr lang="en-US" dirty="0" smtClean="0"/>
              <a:t>Small would be mean minus one standard deviation.</a:t>
            </a:r>
          </a:p>
          <a:p>
            <a:pPr lvl="1"/>
            <a:r>
              <a:rPr lang="en-US" dirty="0" smtClean="0"/>
              <a:t>Very large would be mean plus two standard deviations.</a:t>
            </a:r>
          </a:p>
          <a:p>
            <a:pPr lvl="1"/>
            <a:r>
              <a:rPr lang="en-US" dirty="0" smtClean="0"/>
              <a:t>Very small would be mean minus two standard deviations.</a:t>
            </a:r>
          </a:p>
          <a:p>
            <a:endParaRPr lang="en-US" dirty="0" smtClean="0"/>
          </a:p>
          <a:p>
            <a:r>
              <a:rPr lang="en-US" dirty="0" smtClean="0"/>
              <a:t>This method would provide suitably intuitive size ranges if the data were normally distributed.</a:t>
            </a:r>
            <a:endParaRPr lang="en-US" dirty="0"/>
          </a:p>
        </p:txBody>
      </p:sp>
      <p:sp>
        <p:nvSpPr>
          <p:cNvPr id="9" name="TextBox 8"/>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418873676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6546" name="Rectangle 2"/>
          <p:cNvSpPr>
            <a:spLocks noGrp="1" noChangeArrowheads="1"/>
          </p:cNvSpPr>
          <p:nvPr>
            <p:ph type="title"/>
          </p:nvPr>
        </p:nvSpPr>
        <p:spPr/>
        <p:txBody>
          <a:bodyPr/>
          <a:lstStyle/>
          <a:p>
            <a:r>
              <a:rPr lang="en-US" smtClean="0"/>
              <a:t>The Distribution of Size Data</a:t>
            </a:r>
          </a:p>
        </p:txBody>
      </p:sp>
      <p:sp>
        <p:nvSpPr>
          <p:cNvPr id="2" name="Content Placeholder 1"/>
          <p:cNvSpPr>
            <a:spLocks noGrp="1"/>
          </p:cNvSpPr>
          <p:nvPr>
            <p:ph idx="1"/>
          </p:nvPr>
        </p:nvSpPr>
        <p:spPr/>
        <p:txBody>
          <a:bodyPr/>
          <a:lstStyle/>
          <a:p>
            <a:r>
              <a:rPr lang="en-US" dirty="0" smtClean="0"/>
              <a:t>Program size data are not normally distributed.</a:t>
            </a:r>
          </a:p>
          <a:p>
            <a:pPr lvl="1"/>
            <a:r>
              <a:rPr lang="en-US" dirty="0" smtClean="0"/>
              <a:t>many small values</a:t>
            </a:r>
          </a:p>
          <a:p>
            <a:pPr lvl="1"/>
            <a:r>
              <a:rPr lang="en-US" dirty="0" smtClean="0"/>
              <a:t>a few large values</a:t>
            </a:r>
          </a:p>
          <a:p>
            <a:pPr lvl="1"/>
            <a:r>
              <a:rPr lang="en-US" dirty="0" smtClean="0"/>
              <a:t>no negative values</a:t>
            </a:r>
          </a:p>
          <a:p>
            <a:endParaRPr lang="en-US" dirty="0" smtClean="0"/>
          </a:p>
          <a:p>
            <a:r>
              <a:rPr lang="en-US" dirty="0" smtClean="0"/>
              <a:t>With size data, the mean minus one or two standard deviations often gives negative size values.</a:t>
            </a:r>
          </a:p>
          <a:p>
            <a:endParaRPr lang="en-US" dirty="0" smtClean="0"/>
          </a:p>
          <a:p>
            <a:r>
              <a:rPr lang="en-US" dirty="0" smtClean="0"/>
              <a:t>The common strategy for dealing with such distributions is to treat it as a log-normal distribution.</a:t>
            </a:r>
            <a:endParaRPr lang="en-US" dirty="0"/>
          </a:p>
        </p:txBody>
      </p:sp>
      <p:sp>
        <p:nvSpPr>
          <p:cNvPr id="9" name="TextBox 8"/>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2471717478"/>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769" name="Object 2"/>
          <p:cNvGraphicFramePr>
            <a:graphicFrameLocks/>
          </p:cNvGraphicFramePr>
          <p:nvPr/>
        </p:nvGraphicFramePr>
        <p:xfrm>
          <a:off x="935038" y="2068513"/>
          <a:ext cx="7351712" cy="3778250"/>
        </p:xfrm>
        <a:graphic>
          <a:graphicData uri="http://schemas.openxmlformats.org/presentationml/2006/ole">
            <mc:AlternateContent xmlns:mc="http://schemas.openxmlformats.org/markup-compatibility/2006">
              <mc:Choice xmlns:v="urn:schemas-microsoft-com:vml" Requires="v">
                <p:oleObj spid="_x0000_s27668" name="Chart" r:id="rId5" imgW="3600602" imgH="3791102" progId="Excel.Chart.8">
                  <p:embed followColorScheme="full"/>
                </p:oleObj>
              </mc:Choice>
              <mc:Fallback>
                <p:oleObj name="Chart" r:id="rId5" imgW="3600602" imgH="3791102" progId="Excel.Chart.8">
                  <p:embed followColorScheme="full"/>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5038" y="2068513"/>
                        <a:ext cx="7351712" cy="3778250"/>
                      </a:xfrm>
                      <a:prstGeom prst="rect">
                        <a:avLst/>
                      </a:prstGeom>
                      <a:noFill/>
                      <a:ln>
                        <a:noFill/>
                      </a:ln>
                      <a:effectLst/>
                      <a:extLst>
                        <a:ext uri="{909E8E84-426E-40dd-AFC4-6F175D3DCCD1}">
                          <a14:hiddenFill xmlns:a14="http://schemas.microsoft.com/office/drawing/2010/main" xmlns="">
                            <a:solidFill>
                              <a:schemeClr val="tx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882691" name="Rectangle 3"/>
          <p:cNvSpPr>
            <a:spLocks noGrp="1" noChangeArrowheads="1"/>
          </p:cNvSpPr>
          <p:nvPr>
            <p:ph type="title"/>
          </p:nvPr>
        </p:nvSpPr>
        <p:spPr/>
        <p:txBody>
          <a:bodyPr/>
          <a:lstStyle/>
          <a:p>
            <a:r>
              <a:rPr lang="en-US" smtClean="0"/>
              <a:t>A Log-Normal Distribution</a:t>
            </a:r>
          </a:p>
        </p:txBody>
      </p:sp>
      <p:sp>
        <p:nvSpPr>
          <p:cNvPr id="7" name="TextBox 6"/>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2124448309"/>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8594" name="Rectangle 2"/>
          <p:cNvSpPr>
            <a:spLocks noGrp="1" noChangeArrowheads="1"/>
          </p:cNvSpPr>
          <p:nvPr>
            <p:ph type="title"/>
          </p:nvPr>
        </p:nvSpPr>
        <p:spPr/>
        <p:txBody>
          <a:bodyPr/>
          <a:lstStyle/>
          <a:p>
            <a:r>
              <a:rPr lang="en-US" smtClean="0"/>
              <a:t>The Log-Normal Distribution </a:t>
            </a:r>
          </a:p>
        </p:txBody>
      </p:sp>
      <p:sp>
        <p:nvSpPr>
          <p:cNvPr id="8" name="Content Placeholder 7"/>
          <p:cNvSpPr>
            <a:spLocks noGrp="1"/>
          </p:cNvSpPr>
          <p:nvPr>
            <p:ph idx="1"/>
          </p:nvPr>
        </p:nvSpPr>
        <p:spPr/>
        <p:txBody>
          <a:bodyPr/>
          <a:lstStyle/>
          <a:p>
            <a:pPr marL="419100" indent="-419100">
              <a:defRPr/>
            </a:pPr>
            <a:r>
              <a:rPr lang="en-US" dirty="0"/>
              <a:t>To normalize size data, do the following:</a:t>
            </a:r>
          </a:p>
          <a:p>
            <a:pPr marL="419100" indent="-419100">
              <a:defRPr/>
            </a:pPr>
            <a:endParaRPr lang="en-US" dirty="0"/>
          </a:p>
          <a:p>
            <a:pPr marL="419100" indent="-419100">
              <a:buFontTx/>
              <a:buAutoNum type="arabicPeriod"/>
              <a:defRPr/>
            </a:pPr>
            <a:r>
              <a:rPr lang="en-US" dirty="0"/>
              <a:t>Take the natural logarithm of the data.</a:t>
            </a:r>
          </a:p>
          <a:p>
            <a:pPr marL="419100" indent="-419100">
              <a:buFontTx/>
              <a:buAutoNum type="arabicPeriod"/>
              <a:defRPr/>
            </a:pPr>
            <a:r>
              <a:rPr lang="en-US" dirty="0"/>
              <a:t>Determine the mean and standard deviation of the log data.</a:t>
            </a:r>
          </a:p>
          <a:p>
            <a:pPr marL="419100" indent="-419100">
              <a:buFontTx/>
              <a:buAutoNum type="arabicPeriod"/>
              <a:defRPr/>
            </a:pPr>
            <a:r>
              <a:rPr lang="en-US" dirty="0"/>
              <a:t>Calculate the average, large, very large, small, and very small values for the log data.</a:t>
            </a:r>
          </a:p>
          <a:p>
            <a:pPr marL="419100" indent="-419100">
              <a:buFontTx/>
              <a:buAutoNum type="arabicPeriod"/>
              <a:defRPr/>
            </a:pPr>
            <a:r>
              <a:rPr lang="en-US" dirty="0"/>
              <a:t>Take the inverse log of the ranges to obtain the range size values.</a:t>
            </a:r>
          </a:p>
          <a:p>
            <a:pPr marL="419100" indent="-419100">
              <a:defRPr/>
            </a:pPr>
            <a:endParaRPr lang="en-US" dirty="0"/>
          </a:p>
          <a:p>
            <a:pPr marL="419100" indent="-419100">
              <a:defRPr/>
            </a:pPr>
            <a:r>
              <a:rPr lang="en-US" dirty="0"/>
              <a:t>This procedure will generally produce useful size ranges</a:t>
            </a:r>
            <a:r>
              <a:rPr lang="en-US" dirty="0" smtClean="0"/>
              <a:t>.</a:t>
            </a:r>
            <a:endParaRPr lang="en-US" dirty="0"/>
          </a:p>
        </p:txBody>
      </p:sp>
      <p:sp>
        <p:nvSpPr>
          <p:cNvPr id="13" name="TextBox 12"/>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1138921953"/>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2754" name="Rectangle 2"/>
          <p:cNvSpPr>
            <a:spLocks noGrp="1" noChangeArrowheads="1"/>
          </p:cNvSpPr>
          <p:nvPr>
            <p:ph type="title"/>
          </p:nvPr>
        </p:nvSpPr>
        <p:spPr/>
        <p:txBody>
          <a:bodyPr/>
          <a:lstStyle/>
          <a:p>
            <a:r>
              <a:rPr lang="en-US" smtClean="0"/>
              <a:t>Organizing Proxy Data -4</a:t>
            </a:r>
          </a:p>
        </p:txBody>
      </p:sp>
      <p:sp>
        <p:nvSpPr>
          <p:cNvPr id="8" name="Content Placeholder 7"/>
          <p:cNvSpPr>
            <a:spLocks noGrp="1"/>
          </p:cNvSpPr>
          <p:nvPr>
            <p:ph idx="1"/>
          </p:nvPr>
        </p:nvSpPr>
        <p:spPr>
          <a:xfrm>
            <a:off x="401933" y="1081757"/>
            <a:ext cx="8320035" cy="3489111"/>
          </a:xfrm>
        </p:spPr>
        <p:txBody>
          <a:bodyPr/>
          <a:lstStyle/>
          <a:p>
            <a:pPr>
              <a:spcBef>
                <a:spcPts val="1600"/>
              </a:spcBef>
              <a:defRPr/>
            </a:pPr>
            <a:r>
              <a:rPr lang="en-US" sz="2400" dirty="0"/>
              <a:t>A mathematically precise way to determine the proxy </a:t>
            </a:r>
            <a:r>
              <a:rPr lang="en-US" sz="2400" dirty="0" smtClean="0"/>
              <a:t/>
            </a:r>
            <a:br>
              <a:rPr lang="en-US" sz="2400" dirty="0" smtClean="0"/>
            </a:br>
            <a:r>
              <a:rPr lang="en-US" sz="2400" dirty="0" smtClean="0"/>
              <a:t>size </a:t>
            </a:r>
            <a:r>
              <a:rPr lang="en-US" sz="2400" dirty="0"/>
              <a:t>ranges is described in the text (pages 78-79)</a:t>
            </a:r>
            <a:r>
              <a:rPr lang="en-US" sz="2400" dirty="0" smtClean="0"/>
              <a:t>.</a:t>
            </a:r>
            <a:endParaRPr lang="en-US" sz="2400" dirty="0"/>
          </a:p>
          <a:p>
            <a:pPr>
              <a:spcBef>
                <a:spcPts val="1600"/>
              </a:spcBef>
              <a:defRPr/>
            </a:pPr>
            <a:r>
              <a:rPr lang="en-US" sz="2400" dirty="0"/>
              <a:t>This simple way to determine these size ranges </a:t>
            </a:r>
            <a:r>
              <a:rPr lang="en-US" sz="2400" dirty="0" smtClean="0"/>
              <a:t/>
            </a:r>
            <a:br>
              <a:rPr lang="en-US" sz="2400" dirty="0" smtClean="0"/>
            </a:br>
            <a:r>
              <a:rPr lang="en-US" sz="2400" dirty="0" smtClean="0"/>
              <a:t>will </a:t>
            </a:r>
            <a:r>
              <a:rPr lang="en-US" sz="2400" dirty="0"/>
              <a:t>work when you have lots of data.  Otherwise, it can </a:t>
            </a:r>
            <a:r>
              <a:rPr lang="en-US" sz="2400" dirty="0" smtClean="0"/>
              <a:t/>
            </a:r>
            <a:br>
              <a:rPr lang="en-US" sz="2400" dirty="0" smtClean="0"/>
            </a:br>
            <a:r>
              <a:rPr lang="en-US" sz="2400" dirty="0" smtClean="0"/>
              <a:t>cause </a:t>
            </a:r>
            <a:r>
              <a:rPr lang="en-US" sz="2400" dirty="0"/>
              <a:t>underestimates</a:t>
            </a:r>
            <a:r>
              <a:rPr lang="en-US" sz="2400" dirty="0" smtClean="0"/>
              <a:t>.</a:t>
            </a:r>
            <a:endParaRPr lang="en-US" sz="2400" dirty="0"/>
          </a:p>
          <a:p>
            <a:pPr>
              <a:spcBef>
                <a:spcPts val="1600"/>
              </a:spcBef>
              <a:defRPr/>
            </a:pPr>
            <a:r>
              <a:rPr lang="en-US" sz="2400" dirty="0"/>
              <a:t>Comparative estimating ranges</a:t>
            </a:r>
          </a:p>
          <a:p>
            <a:pPr>
              <a:defRPr/>
            </a:pPr>
            <a:endParaRPr lang="en-US" sz="2400" dirty="0"/>
          </a:p>
          <a:p>
            <a:pPr>
              <a:defRPr/>
            </a:pPr>
            <a:endParaRPr lang="en-US" sz="2400" dirty="0"/>
          </a:p>
          <a:p>
            <a:pPr>
              <a:defRPr/>
            </a:pPr>
            <a:endParaRPr lang="en-US" sz="2400" dirty="0"/>
          </a:p>
          <a:p>
            <a:endParaRPr lang="en-US" dirty="0"/>
          </a:p>
        </p:txBody>
      </p:sp>
      <p:graphicFrame>
        <p:nvGraphicFramePr>
          <p:cNvPr id="14" name="Object 37"/>
          <p:cNvGraphicFramePr>
            <a:graphicFrameLocks noChangeAspect="1"/>
          </p:cNvGraphicFramePr>
          <p:nvPr>
            <p:extLst>
              <p:ext uri="{D42A27DB-BD31-4B8C-83A1-F6EECF244321}">
                <p14:modId xmlns:p14="http://schemas.microsoft.com/office/powerpoint/2010/main" val="829634750"/>
              </p:ext>
            </p:extLst>
          </p:nvPr>
        </p:nvGraphicFramePr>
        <p:xfrm>
          <a:off x="388938" y="3973415"/>
          <a:ext cx="8323262" cy="1276631"/>
        </p:xfrm>
        <a:graphic>
          <a:graphicData uri="http://schemas.openxmlformats.org/presentationml/2006/ole">
            <mc:AlternateContent xmlns:mc="http://schemas.openxmlformats.org/markup-compatibility/2006">
              <mc:Choice xmlns:v="urn:schemas-microsoft-com:vml" Requires="v">
                <p:oleObj spid="_x0000_s31765" name="Worksheet" r:id="rId5" imgW="4267200" imgH="622300" progId="Excel.Sheet.8">
                  <p:embed/>
                </p:oleObj>
              </mc:Choice>
              <mc:Fallback>
                <p:oleObj name="Worksheet" r:id="rId5" imgW="4267200" imgH="622300" progId="Excel.Sheet.8">
                  <p:embed/>
                  <p:pic>
                    <p:nvPicPr>
                      <p:cNvPr id="0" name=""/>
                      <p:cNvPicPr>
                        <a:picLocks noChangeAspect="1" noChangeArrowheads="1"/>
                      </p:cNvPicPr>
                      <p:nvPr/>
                    </p:nvPicPr>
                    <p:blipFill>
                      <a:blip r:embed="rId6"/>
                      <a:srcRect/>
                      <a:stretch>
                        <a:fillRect/>
                      </a:stretch>
                    </p:blipFill>
                    <p:spPr bwMode="auto">
                      <a:xfrm>
                        <a:off x="388938" y="3973415"/>
                        <a:ext cx="8323262" cy="1276631"/>
                      </a:xfrm>
                      <a:prstGeom prst="rect">
                        <a:avLst/>
                      </a:prstGeom>
                      <a:noFill/>
                      <a:ln>
                        <a:noFill/>
                      </a:ln>
                      <a:effectLst/>
                    </p:spPr>
                  </p:pic>
                </p:oleObj>
              </mc:Fallback>
            </mc:AlternateContent>
          </a:graphicData>
        </a:graphic>
      </p:graphicFrame>
      <p:sp>
        <p:nvSpPr>
          <p:cNvPr id="15" name="TextBox 14"/>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236265361"/>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2514" name="Rectangle 2"/>
          <p:cNvSpPr>
            <a:spLocks noGrp="1" noChangeArrowheads="1"/>
          </p:cNvSpPr>
          <p:nvPr>
            <p:ph type="title"/>
          </p:nvPr>
        </p:nvSpPr>
        <p:spPr/>
        <p:txBody>
          <a:bodyPr/>
          <a:lstStyle/>
          <a:p>
            <a:r>
              <a:rPr lang="en-US" smtClean="0"/>
              <a:t>Estimating with Limited Data -1</a:t>
            </a:r>
          </a:p>
        </p:txBody>
      </p:sp>
      <p:sp>
        <p:nvSpPr>
          <p:cNvPr id="2" name="Content Placeholder 1"/>
          <p:cNvSpPr>
            <a:spLocks noGrp="1"/>
          </p:cNvSpPr>
          <p:nvPr>
            <p:ph idx="1"/>
          </p:nvPr>
        </p:nvSpPr>
        <p:spPr/>
        <p:txBody>
          <a:bodyPr>
            <a:normAutofit/>
          </a:bodyPr>
          <a:lstStyle/>
          <a:p>
            <a:r>
              <a:rPr lang="en-US" dirty="0" smtClean="0"/>
              <a:t>Even after using PSP for many projects, you will have to make estimates with limited data when you</a:t>
            </a:r>
          </a:p>
          <a:p>
            <a:pPr lvl="1"/>
            <a:r>
              <a:rPr lang="en-US" dirty="0" smtClean="0"/>
              <a:t>work in a new environment</a:t>
            </a:r>
          </a:p>
          <a:p>
            <a:pPr lvl="1"/>
            <a:r>
              <a:rPr lang="en-US" dirty="0" smtClean="0"/>
              <a:t>use new tools or languages</a:t>
            </a:r>
          </a:p>
          <a:p>
            <a:pPr lvl="1"/>
            <a:r>
              <a:rPr lang="en-US" dirty="0" smtClean="0"/>
              <a:t>change your process</a:t>
            </a:r>
          </a:p>
          <a:p>
            <a:pPr lvl="1"/>
            <a:r>
              <a:rPr lang="en-US" dirty="0" smtClean="0"/>
              <a:t>do unfamiliar tasks</a:t>
            </a:r>
          </a:p>
          <a:p>
            <a:pPr>
              <a:spcBef>
                <a:spcPts val="1600"/>
              </a:spcBef>
            </a:pPr>
            <a:r>
              <a:rPr lang="en-US" dirty="0" smtClean="0"/>
              <a:t>Since estimates made with data are more accurate than guesses, use data whenever you can.</a:t>
            </a:r>
          </a:p>
          <a:p>
            <a:pPr>
              <a:spcBef>
                <a:spcPts val="1600"/>
              </a:spcBef>
            </a:pPr>
            <a:r>
              <a:rPr lang="en-US" dirty="0" smtClean="0"/>
              <a:t>Use the data carefully since improper use can lead to </a:t>
            </a:r>
            <a:br>
              <a:rPr lang="en-US" dirty="0" smtClean="0"/>
            </a:br>
            <a:r>
              <a:rPr lang="en-US" dirty="0" smtClean="0"/>
              <a:t>serious errors.</a:t>
            </a:r>
            <a:endParaRPr lang="en-US" dirty="0"/>
          </a:p>
        </p:txBody>
      </p:sp>
      <p:sp>
        <p:nvSpPr>
          <p:cNvPr id="9" name="TextBox 8"/>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3252071839"/>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8834" name="Rectangle 2"/>
          <p:cNvSpPr>
            <a:spLocks noGrp="1" noChangeArrowheads="1"/>
          </p:cNvSpPr>
          <p:nvPr>
            <p:ph type="title"/>
          </p:nvPr>
        </p:nvSpPr>
        <p:spPr/>
        <p:txBody>
          <a:bodyPr/>
          <a:lstStyle/>
          <a:p>
            <a:r>
              <a:rPr lang="en-US" smtClean="0"/>
              <a:t>Estimating with Limited Data -2</a:t>
            </a:r>
            <a:endParaRPr lang="en-US" dirty="0" smtClean="0"/>
          </a:p>
        </p:txBody>
      </p:sp>
      <p:sp>
        <p:nvSpPr>
          <p:cNvPr id="7" name="Content Placeholder 6"/>
          <p:cNvSpPr>
            <a:spLocks noGrp="1"/>
          </p:cNvSpPr>
          <p:nvPr>
            <p:ph idx="1"/>
          </p:nvPr>
        </p:nvSpPr>
        <p:spPr/>
        <p:txBody>
          <a:bodyPr/>
          <a:lstStyle/>
          <a:p>
            <a:r>
              <a:rPr lang="en-US" smtClean="0"/>
              <a:t>Depending on the quality of your data, select one of the four PROBE estimating methods.</a:t>
            </a:r>
            <a:endParaRPr lang="en-US" dirty="0"/>
          </a:p>
        </p:txBody>
      </p:sp>
      <p:sp>
        <p:nvSpPr>
          <p:cNvPr id="13" name="Rectangle 3"/>
          <p:cNvSpPr txBox="1">
            <a:spLocks noChangeArrowheads="1"/>
          </p:cNvSpPr>
          <p:nvPr/>
        </p:nvSpPr>
        <p:spPr>
          <a:xfrm>
            <a:off x="1017588" y="1709738"/>
            <a:ext cx="7370762" cy="769937"/>
          </a:xfrm>
          <a:prstGeom prst="rect">
            <a:avLst/>
          </a:prstGeom>
        </p:spPr>
        <p:txBody>
          <a:bodyPr vert="horz" lIns="109538" tIns="52388" rIns="109538" bIns="52388" rtlCol="0">
            <a:normAutofit/>
          </a:bodyPr>
          <a:lst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sz="2000" dirty="0" smtClean="0">
              <a:cs typeface="+mn-cs"/>
            </a:endParaRPr>
          </a:p>
        </p:txBody>
      </p:sp>
      <p:graphicFrame>
        <p:nvGraphicFramePr>
          <p:cNvPr id="14" name="Group 56"/>
          <p:cNvGraphicFramePr>
            <a:graphicFrameLocks/>
          </p:cNvGraphicFramePr>
          <p:nvPr>
            <p:extLst>
              <p:ext uri="{D42A27DB-BD31-4B8C-83A1-F6EECF244321}">
                <p14:modId xmlns:p14="http://schemas.microsoft.com/office/powerpoint/2010/main" val="1496689062"/>
              </p:ext>
            </p:extLst>
          </p:nvPr>
        </p:nvGraphicFramePr>
        <p:xfrm>
          <a:off x="388938" y="1842738"/>
          <a:ext cx="8323262" cy="2089704"/>
        </p:xfrm>
        <a:graphic>
          <a:graphicData uri="http://schemas.openxmlformats.org/drawingml/2006/table">
            <a:tbl>
              <a:tblPr/>
              <a:tblGrid>
                <a:gridCol w="1152748"/>
                <a:gridCol w="7170514"/>
              </a:tblGrid>
              <a:tr h="418297">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a:ln>
                            <a:noFill/>
                          </a:ln>
                          <a:solidFill>
                            <a:schemeClr val="tx1"/>
                          </a:solidFill>
                          <a:effectLst/>
                          <a:latin typeface="Arial" charset="0"/>
                          <a:ea typeface="ＭＳ Ｐゴシック" charset="0"/>
                        </a:rPr>
                        <a:t>Method</a:t>
                      </a:r>
                    </a:p>
                  </a:txBody>
                  <a:tcPr marL="0" marR="0" marT="0" marB="0" anchor="ctr" horzOverflow="overflow">
                    <a:lnL cap="flat">
                      <a:noFill/>
                    </a:lnL>
                    <a:lnR>
                      <a:noFill/>
                    </a:lnR>
                    <a:lnT cap="fla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2200" b="0" i="0" u="none" strike="noStrike" cap="none" normalizeH="0" baseline="0">
                        <a:ln>
                          <a:noFill/>
                        </a:ln>
                        <a:solidFill>
                          <a:schemeClr val="tx1"/>
                        </a:solidFill>
                        <a:effectLst/>
                        <a:latin typeface="Arial" charset="0"/>
                        <a:ea typeface="ＭＳ Ｐゴシック" charset="0"/>
                      </a:endParaRPr>
                    </a:p>
                  </a:txBody>
                  <a:tcPr marL="0" marR="0" marT="0" marB="0" anchor="ctr" horzOverflow="overflow">
                    <a:lnL>
                      <a:noFill/>
                    </a:lnL>
                    <a:lnR cap="flat">
                      <a:noFill/>
                    </a:lnR>
                    <a:lnT cap="flat">
                      <a:noFill/>
                    </a:lnT>
                    <a:lnB>
                      <a:noFill/>
                    </a:lnB>
                    <a:lnTlToBr>
                      <a:noFill/>
                    </a:lnTlToBr>
                    <a:lnBlToTr>
                      <a:noFill/>
                    </a:lnBlToTr>
                    <a:noFill/>
                  </a:tcPr>
                </a:tc>
              </a:tr>
              <a:tr h="418297">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a:ln>
                            <a:noFill/>
                          </a:ln>
                          <a:solidFill>
                            <a:schemeClr val="tx1"/>
                          </a:solidFill>
                          <a:effectLst/>
                          <a:latin typeface="Arial" charset="0"/>
                          <a:ea typeface="ＭＳ Ｐゴシック" charset="0"/>
                        </a:rPr>
                        <a:t>A</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a:ln>
                            <a:noFill/>
                          </a:ln>
                          <a:solidFill>
                            <a:schemeClr val="tx1"/>
                          </a:solidFill>
                          <a:effectLst/>
                          <a:latin typeface="Arial" charset="0"/>
                          <a:ea typeface="ＭＳ Ｐゴシック" charset="0"/>
                        </a:rPr>
                        <a:t>regression with </a:t>
                      </a:r>
                      <a:r>
                        <a:rPr kumimoji="0" lang="en-US" sz="2200" b="1" i="0" u="sng" strike="noStrike" cap="none" normalizeH="0" baseline="0" dirty="0">
                          <a:ln>
                            <a:noFill/>
                          </a:ln>
                          <a:solidFill>
                            <a:schemeClr val="tx1"/>
                          </a:solidFill>
                          <a:effectLst/>
                          <a:latin typeface="Arial" charset="0"/>
                          <a:ea typeface="ＭＳ Ｐゴシック" charset="0"/>
                        </a:rPr>
                        <a:t>estimated</a:t>
                      </a:r>
                      <a:r>
                        <a:rPr kumimoji="0" lang="en-US" sz="2200" b="1" i="0" u="none" strike="noStrike" cap="none" normalizeH="0" baseline="0" dirty="0">
                          <a:ln>
                            <a:noFill/>
                          </a:ln>
                          <a:solidFill>
                            <a:schemeClr val="tx1"/>
                          </a:solidFill>
                          <a:effectLst/>
                          <a:latin typeface="Arial" charset="0"/>
                          <a:ea typeface="ＭＳ Ｐゴシック" charset="0"/>
                        </a:rPr>
                        <a:t> proxy size</a:t>
                      </a:r>
                    </a:p>
                  </a:txBody>
                  <a:tcPr marL="0" marR="0" marT="0" marB="0" anchor="ctr" horzOverflow="overflow">
                    <a:lnL>
                      <a:noFill/>
                    </a:lnL>
                    <a:lnR cap="flat">
                      <a:noFill/>
                    </a:lnR>
                    <a:lnT>
                      <a:noFill/>
                    </a:lnT>
                    <a:lnB>
                      <a:noFill/>
                    </a:lnB>
                    <a:lnTlToBr>
                      <a:noFill/>
                    </a:lnTlToBr>
                    <a:lnBlToTr>
                      <a:noFill/>
                    </a:lnBlToTr>
                    <a:noFill/>
                  </a:tcPr>
                </a:tc>
              </a:tr>
              <a:tr h="416516">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a:ln>
                            <a:noFill/>
                          </a:ln>
                          <a:solidFill>
                            <a:schemeClr val="tx1"/>
                          </a:solidFill>
                          <a:effectLst/>
                          <a:latin typeface="Arial" charset="0"/>
                          <a:ea typeface="ＭＳ Ｐゴシック" charset="0"/>
                        </a:rPr>
                        <a:t>B</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chemeClr val="tx1"/>
                          </a:solidFill>
                          <a:effectLst/>
                          <a:latin typeface="Arial" charset="0"/>
                          <a:ea typeface="ＭＳ Ｐゴシック" charset="0"/>
                        </a:rPr>
                        <a:t>regression with </a:t>
                      </a:r>
                      <a:r>
                        <a:rPr kumimoji="0" lang="en-US" sz="2200" b="1" i="0" u="sng" strike="noStrike" cap="none" normalizeH="0" baseline="0">
                          <a:ln>
                            <a:noFill/>
                          </a:ln>
                          <a:solidFill>
                            <a:schemeClr val="tx1"/>
                          </a:solidFill>
                          <a:effectLst/>
                          <a:latin typeface="Arial" charset="0"/>
                          <a:ea typeface="ＭＳ Ｐゴシック" charset="0"/>
                        </a:rPr>
                        <a:t>plan</a:t>
                      </a:r>
                      <a:r>
                        <a:rPr kumimoji="0" lang="en-US" sz="2200" b="1" i="0" u="none" strike="noStrike" cap="none" normalizeH="0" baseline="0">
                          <a:ln>
                            <a:noFill/>
                          </a:ln>
                          <a:solidFill>
                            <a:schemeClr val="tx1"/>
                          </a:solidFill>
                          <a:effectLst/>
                          <a:latin typeface="Arial" charset="0"/>
                          <a:ea typeface="ＭＳ Ｐゴシック" charset="0"/>
                        </a:rPr>
                        <a:t> added and modified size</a:t>
                      </a:r>
                    </a:p>
                  </a:txBody>
                  <a:tcPr marL="0" marR="0" marT="0" marB="0" anchor="ctr" horzOverflow="overflow">
                    <a:lnL>
                      <a:noFill/>
                    </a:lnL>
                    <a:lnR cap="flat">
                      <a:noFill/>
                    </a:lnR>
                    <a:lnT>
                      <a:noFill/>
                    </a:lnT>
                    <a:lnB>
                      <a:noFill/>
                    </a:lnB>
                    <a:lnTlToBr>
                      <a:noFill/>
                    </a:lnTlToBr>
                    <a:lnBlToTr>
                      <a:noFill/>
                    </a:lnBlToTr>
                    <a:noFill/>
                  </a:tcPr>
                </a:tc>
              </a:tr>
              <a:tr h="418297">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a:ln>
                            <a:noFill/>
                          </a:ln>
                          <a:solidFill>
                            <a:schemeClr val="tx1"/>
                          </a:solidFill>
                          <a:effectLst/>
                          <a:latin typeface="Arial" charset="0"/>
                          <a:ea typeface="ＭＳ Ｐゴシック" charset="0"/>
                        </a:rPr>
                        <a:t>C</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chemeClr val="tx1"/>
                          </a:solidFill>
                          <a:effectLst/>
                          <a:latin typeface="Arial" charset="0"/>
                          <a:ea typeface="ＭＳ Ｐゴシック" charset="0"/>
                        </a:rPr>
                        <a:t>the averaging method</a:t>
                      </a:r>
                    </a:p>
                  </a:txBody>
                  <a:tcPr marL="0" marR="0" marT="0" marB="0" anchor="ctr" horzOverflow="overflow">
                    <a:lnL>
                      <a:noFill/>
                    </a:lnL>
                    <a:lnR cap="flat">
                      <a:noFill/>
                    </a:lnR>
                    <a:lnT>
                      <a:noFill/>
                    </a:lnT>
                    <a:lnB>
                      <a:noFill/>
                    </a:lnB>
                    <a:lnTlToBr>
                      <a:noFill/>
                    </a:lnTlToBr>
                    <a:lnBlToTr>
                      <a:noFill/>
                    </a:lnBlToTr>
                    <a:noFill/>
                  </a:tcPr>
                </a:tc>
              </a:tr>
              <a:tr h="418297">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a:ln>
                            <a:noFill/>
                          </a:ln>
                          <a:solidFill>
                            <a:schemeClr val="tx1"/>
                          </a:solidFill>
                          <a:effectLst/>
                          <a:latin typeface="Arial" charset="0"/>
                          <a:ea typeface="ＭＳ Ｐゴシック" charset="0"/>
                        </a:rPr>
                        <a:t>D</a:t>
                      </a:r>
                    </a:p>
                  </a:txBody>
                  <a:tcPr marL="0" marR="0" marT="0" marB="0" anchor="ctr" horzOverflow="overflow">
                    <a:lnL cap="flat">
                      <a:noFill/>
                    </a:lnL>
                    <a:lnR>
                      <a:noFill/>
                    </a:lnR>
                    <a:lnT>
                      <a:noFill/>
                    </a:lnT>
                    <a:lnB cap="flat">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a:ln>
                            <a:noFill/>
                          </a:ln>
                          <a:solidFill>
                            <a:schemeClr val="tx1"/>
                          </a:solidFill>
                          <a:effectLst/>
                          <a:latin typeface="Arial" charset="0"/>
                          <a:ea typeface="ＭＳ Ｐゴシック" charset="0"/>
                        </a:rPr>
                        <a:t>engineering judgment</a:t>
                      </a:r>
                    </a:p>
                  </a:txBody>
                  <a:tcPr marL="0" marR="0" marT="0" marB="0" anchor="ctr" horzOverflow="overflow">
                    <a:lnL>
                      <a:noFill/>
                    </a:lnL>
                    <a:lnR cap="flat">
                      <a:noFill/>
                    </a:lnR>
                    <a:lnT>
                      <a:noFill/>
                    </a:lnT>
                    <a:lnB cap="flat">
                      <a:noFill/>
                    </a:lnB>
                    <a:lnTlToBr>
                      <a:noFill/>
                    </a:lnTlToBr>
                    <a:lnBlToTr>
                      <a:noFill/>
                    </a:lnBlToTr>
                    <a:noFill/>
                  </a:tcPr>
                </a:tc>
              </a:tr>
            </a:tbl>
          </a:graphicData>
        </a:graphic>
      </p:graphicFrame>
      <p:sp>
        <p:nvSpPr>
          <p:cNvPr id="15" name="Text Box 57"/>
          <p:cNvSpPr txBox="1">
            <a:spLocks noChangeArrowheads="1"/>
          </p:cNvSpPr>
          <p:nvPr/>
        </p:nvSpPr>
        <p:spPr bwMode="auto">
          <a:xfrm>
            <a:off x="388938" y="4287794"/>
            <a:ext cx="8323262" cy="18620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lIns="0" tIns="0" rIns="0" bIns="0">
            <a:spAutoFit/>
          </a:bodyPr>
          <a:lstStyle/>
          <a:p>
            <a:pPr>
              <a:buFontTx/>
              <a:buNone/>
              <a:defRPr/>
            </a:pPr>
            <a:r>
              <a:rPr lang="en-US" sz="2200" dirty="0">
                <a:latin typeface="Arial"/>
                <a:cs typeface="Arial"/>
              </a:rPr>
              <a:t>To use regression method A or B, you </a:t>
            </a:r>
            <a:r>
              <a:rPr lang="en-US" sz="2200" dirty="0" smtClean="0">
                <a:latin typeface="Arial"/>
                <a:cs typeface="Arial"/>
              </a:rPr>
              <a:t>need</a:t>
            </a:r>
          </a:p>
          <a:p>
            <a:pPr marL="342900" indent="-173038">
              <a:buFont typeface="Arial"/>
              <a:buChar char="•"/>
              <a:defRPr/>
            </a:pPr>
            <a:r>
              <a:rPr lang="en-US" sz="2200" dirty="0" smtClean="0">
                <a:latin typeface="Arial"/>
                <a:cs typeface="Arial"/>
              </a:rPr>
              <a:t>a </a:t>
            </a:r>
            <a:r>
              <a:rPr lang="en-US" sz="2200" dirty="0">
                <a:latin typeface="Arial"/>
                <a:cs typeface="Arial"/>
              </a:rPr>
              <a:t>reasonable amount of historical </a:t>
            </a:r>
            <a:r>
              <a:rPr lang="en-US" sz="2200" dirty="0" smtClean="0">
                <a:latin typeface="Arial"/>
                <a:cs typeface="Arial"/>
              </a:rPr>
              <a:t>data</a:t>
            </a:r>
          </a:p>
          <a:p>
            <a:pPr marL="342900" indent="-173038">
              <a:buFont typeface="Arial"/>
              <a:buChar char="•"/>
              <a:defRPr/>
            </a:pPr>
            <a:r>
              <a:rPr lang="en-US" sz="2200" dirty="0" smtClean="0">
                <a:latin typeface="Arial"/>
                <a:cs typeface="Arial"/>
              </a:rPr>
              <a:t>data </a:t>
            </a:r>
            <a:r>
              <a:rPr lang="en-US" sz="2200" dirty="0">
                <a:latin typeface="Arial"/>
                <a:cs typeface="Arial"/>
              </a:rPr>
              <a:t>that </a:t>
            </a:r>
            <a:r>
              <a:rPr lang="en-US" sz="2200" dirty="0" smtClean="0">
                <a:latin typeface="Arial"/>
                <a:cs typeface="Arial"/>
              </a:rPr>
              <a:t>correlate</a:t>
            </a:r>
          </a:p>
          <a:p>
            <a:pPr marL="342900" indent="-173038">
              <a:buFont typeface="Arial"/>
              <a:buChar char="•"/>
              <a:defRPr/>
            </a:pPr>
            <a:r>
              <a:rPr lang="en-US" sz="2200" dirty="0" smtClean="0">
                <a:latin typeface="Arial"/>
                <a:cs typeface="Arial"/>
              </a:rPr>
              <a:t>reasonable </a:t>
            </a:r>
            <a:r>
              <a:rPr lang="el-GR" sz="2200" i="1" dirty="0">
                <a:latin typeface="Arial"/>
                <a:cs typeface="Arial"/>
              </a:rPr>
              <a:t>β</a:t>
            </a:r>
            <a:r>
              <a:rPr lang="en-US" sz="2200" i="1" baseline="-25000" dirty="0">
                <a:latin typeface="Arial"/>
                <a:cs typeface="Arial"/>
              </a:rPr>
              <a:t>0</a:t>
            </a:r>
            <a:r>
              <a:rPr lang="en-US" sz="2200" baseline="-25000" dirty="0">
                <a:latin typeface="Arial"/>
                <a:cs typeface="Arial"/>
              </a:rPr>
              <a:t> </a:t>
            </a:r>
            <a:r>
              <a:rPr lang="en-US" sz="2200" dirty="0">
                <a:latin typeface="Arial"/>
                <a:cs typeface="Arial"/>
              </a:rPr>
              <a:t>and </a:t>
            </a:r>
            <a:r>
              <a:rPr lang="el-GR" sz="2200" i="1" dirty="0">
                <a:latin typeface="Arial"/>
                <a:cs typeface="Arial"/>
              </a:rPr>
              <a:t>β</a:t>
            </a:r>
            <a:r>
              <a:rPr lang="en-US" sz="2200" i="1" baseline="-25000" dirty="0">
                <a:latin typeface="Arial"/>
                <a:cs typeface="Arial"/>
              </a:rPr>
              <a:t>1</a:t>
            </a:r>
            <a:r>
              <a:rPr lang="en-US" sz="2200" dirty="0">
                <a:latin typeface="Arial"/>
                <a:cs typeface="Arial"/>
              </a:rPr>
              <a:t> parameter values</a:t>
            </a:r>
          </a:p>
          <a:p>
            <a:pPr>
              <a:spcBef>
                <a:spcPct val="50000"/>
              </a:spcBef>
              <a:buFontTx/>
              <a:buNone/>
              <a:defRPr/>
            </a:pPr>
            <a:endParaRPr lang="en-US" sz="2200" dirty="0">
              <a:latin typeface="Arial"/>
              <a:cs typeface="Arial"/>
            </a:endParaRPr>
          </a:p>
        </p:txBody>
      </p:sp>
      <p:sp>
        <p:nvSpPr>
          <p:cNvPr id="25" name="TextBox 24"/>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490290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22" name="Rectangle 2"/>
          <p:cNvSpPr>
            <a:spLocks noGrp="1" noChangeArrowheads="1"/>
          </p:cNvSpPr>
          <p:nvPr>
            <p:ph type="title"/>
          </p:nvPr>
        </p:nvSpPr>
        <p:spPr/>
        <p:txBody>
          <a:bodyPr>
            <a:normAutofit fontScale="90000"/>
          </a:bodyPr>
          <a:lstStyle/>
          <a:p>
            <a:r>
              <a:rPr lang="en-US" dirty="0" smtClean="0"/>
              <a:t>Method A (Regression): Estimated Proxy Size</a:t>
            </a:r>
          </a:p>
        </p:txBody>
      </p:sp>
      <p:sp>
        <p:nvSpPr>
          <p:cNvPr id="2" name="Content Placeholder 1"/>
          <p:cNvSpPr>
            <a:spLocks noGrp="1"/>
          </p:cNvSpPr>
          <p:nvPr>
            <p:ph idx="1"/>
          </p:nvPr>
        </p:nvSpPr>
        <p:spPr/>
        <p:txBody>
          <a:bodyPr/>
          <a:lstStyle/>
          <a:p>
            <a:r>
              <a:rPr lang="en-US" dirty="0" smtClean="0"/>
              <a:t>Method A uses the relationship between estimated proxy size (E) and actual</a:t>
            </a:r>
          </a:p>
          <a:p>
            <a:pPr lvl="1"/>
            <a:r>
              <a:rPr lang="en-US" dirty="0" smtClean="0"/>
              <a:t>added and modified size</a:t>
            </a:r>
          </a:p>
          <a:p>
            <a:pPr lvl="1"/>
            <a:r>
              <a:rPr lang="en-US" dirty="0" smtClean="0"/>
              <a:t>development time</a:t>
            </a:r>
          </a:p>
          <a:p>
            <a:endParaRPr lang="en-US" dirty="0" smtClean="0"/>
          </a:p>
          <a:p>
            <a:r>
              <a:rPr lang="en-US" dirty="0" smtClean="0"/>
              <a:t>The criteria for using this method are</a:t>
            </a:r>
          </a:p>
          <a:p>
            <a:pPr lvl="1"/>
            <a:r>
              <a:rPr lang="en-US" dirty="0" smtClean="0"/>
              <a:t>three or more data points that correlate (R2 &gt; 0.5)</a:t>
            </a:r>
          </a:p>
          <a:p>
            <a:pPr lvl="1"/>
            <a:r>
              <a:rPr lang="en-US" dirty="0" smtClean="0"/>
              <a:t>reasonable regression parameters (table 6.6 on pg. 96)</a:t>
            </a:r>
          </a:p>
          <a:p>
            <a:pPr lvl="1"/>
            <a:r>
              <a:rPr lang="en-US" dirty="0" smtClean="0"/>
              <a:t>completion of at least three exercises with PSP1 or higher</a:t>
            </a:r>
            <a:endParaRPr lang="en-US" dirty="0"/>
          </a:p>
        </p:txBody>
      </p:sp>
      <p:sp>
        <p:nvSpPr>
          <p:cNvPr id="9" name="TextBox 8"/>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29550960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0770" name="Rectangle 2"/>
          <p:cNvSpPr>
            <a:spLocks noGrp="1" noChangeArrowheads="1"/>
          </p:cNvSpPr>
          <p:nvPr>
            <p:ph type="title"/>
          </p:nvPr>
        </p:nvSpPr>
        <p:spPr>
          <a:xfrm>
            <a:off x="401934" y="228988"/>
            <a:ext cx="8310266" cy="669854"/>
          </a:xfrm>
        </p:spPr>
        <p:txBody>
          <a:bodyPr>
            <a:normAutofit fontScale="90000"/>
          </a:bodyPr>
          <a:lstStyle/>
          <a:p>
            <a:r>
              <a:rPr lang="en-US" dirty="0" smtClean="0"/>
              <a:t>Method B (Regression): Plan Added and Modified Size</a:t>
            </a:r>
          </a:p>
        </p:txBody>
      </p:sp>
      <p:sp>
        <p:nvSpPr>
          <p:cNvPr id="2" name="Content Placeholder 1"/>
          <p:cNvSpPr>
            <a:spLocks noGrp="1"/>
          </p:cNvSpPr>
          <p:nvPr>
            <p:ph idx="1"/>
          </p:nvPr>
        </p:nvSpPr>
        <p:spPr/>
        <p:txBody>
          <a:bodyPr/>
          <a:lstStyle/>
          <a:p>
            <a:r>
              <a:rPr lang="en-US" smtClean="0"/>
              <a:t>Method B uses the relationship between plan added and modified size and</a:t>
            </a:r>
          </a:p>
          <a:p>
            <a:pPr lvl="1"/>
            <a:r>
              <a:rPr lang="en-US" smtClean="0"/>
              <a:t>actual added and modified size</a:t>
            </a:r>
          </a:p>
          <a:p>
            <a:pPr lvl="1"/>
            <a:r>
              <a:rPr lang="en-US" smtClean="0"/>
              <a:t>actual development time</a:t>
            </a:r>
          </a:p>
          <a:p>
            <a:endParaRPr lang="en-US" smtClean="0"/>
          </a:p>
          <a:p>
            <a:r>
              <a:rPr lang="en-US" smtClean="0"/>
              <a:t>The criteria for using this method are</a:t>
            </a:r>
          </a:p>
          <a:p>
            <a:pPr lvl="1"/>
            <a:r>
              <a:rPr lang="en-US" smtClean="0"/>
              <a:t>three or more data points that correlate (R2 &gt;0.5)</a:t>
            </a:r>
          </a:p>
          <a:p>
            <a:pPr lvl="1"/>
            <a:r>
              <a:rPr lang="en-US" smtClean="0"/>
              <a:t>reasonable regression parameters (table 6.6 on pg. 96)</a:t>
            </a:r>
          </a:p>
          <a:p>
            <a:pPr lvl="1"/>
            <a:r>
              <a:rPr lang="en-US" smtClean="0"/>
              <a:t>completion of at least three exercises with PSP0.1 or higher</a:t>
            </a:r>
          </a:p>
          <a:p>
            <a:endParaRPr lang="en-US" dirty="0"/>
          </a:p>
        </p:txBody>
      </p:sp>
      <p:sp>
        <p:nvSpPr>
          <p:cNvPr id="10" name="TextBox 9"/>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134427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2818" name="Rectangle 2"/>
          <p:cNvSpPr>
            <a:spLocks noGrp="1" noChangeArrowheads="1"/>
          </p:cNvSpPr>
          <p:nvPr>
            <p:ph type="title"/>
          </p:nvPr>
        </p:nvSpPr>
        <p:spPr/>
        <p:txBody>
          <a:bodyPr/>
          <a:lstStyle/>
          <a:p>
            <a:r>
              <a:rPr lang="en-US" smtClean="0"/>
              <a:t>Method C: Averaging</a:t>
            </a:r>
          </a:p>
        </p:txBody>
      </p:sp>
      <p:sp>
        <p:nvSpPr>
          <p:cNvPr id="5" name="Content Placeholder 4"/>
          <p:cNvSpPr>
            <a:spLocks noGrp="1"/>
          </p:cNvSpPr>
          <p:nvPr>
            <p:ph idx="1"/>
          </p:nvPr>
        </p:nvSpPr>
        <p:spPr/>
        <p:txBody>
          <a:bodyPr/>
          <a:lstStyle/>
          <a:p>
            <a:pPr>
              <a:defRPr/>
            </a:pPr>
            <a:r>
              <a:rPr lang="en-US" dirty="0"/>
              <a:t>Method C uses a ratio to adjust size or time based on </a:t>
            </a:r>
            <a:r>
              <a:rPr lang="en-US" dirty="0" smtClean="0"/>
              <a:t/>
            </a:r>
            <a:br>
              <a:rPr lang="en-US" dirty="0" smtClean="0"/>
            </a:br>
            <a:r>
              <a:rPr lang="en-US" dirty="0" smtClean="0"/>
              <a:t>historical </a:t>
            </a:r>
            <a:r>
              <a:rPr lang="en-US" dirty="0"/>
              <a:t>averages.</a:t>
            </a:r>
          </a:p>
          <a:p>
            <a:pPr>
              <a:defRPr/>
            </a:pPr>
            <a:endParaRPr lang="en-US" dirty="0"/>
          </a:p>
          <a:p>
            <a:pPr>
              <a:defRPr/>
            </a:pPr>
            <a:r>
              <a:rPr lang="en-US" dirty="0"/>
              <a:t>The averaging method is easy to use and requires only one </a:t>
            </a:r>
            <a:r>
              <a:rPr lang="en-US" dirty="0" smtClean="0"/>
              <a:t/>
            </a:r>
            <a:br>
              <a:rPr lang="en-US" dirty="0" smtClean="0"/>
            </a:br>
            <a:r>
              <a:rPr lang="en-US" dirty="0" smtClean="0"/>
              <a:t>data </a:t>
            </a:r>
            <a:r>
              <a:rPr lang="en-US" dirty="0"/>
              <a:t>point.</a:t>
            </a:r>
          </a:p>
          <a:p>
            <a:pPr>
              <a:defRPr/>
            </a:pPr>
            <a:endParaRPr lang="en-US" dirty="0"/>
          </a:p>
          <a:p>
            <a:pPr>
              <a:defRPr/>
            </a:pPr>
            <a:r>
              <a:rPr lang="en-US" dirty="0"/>
              <a:t>Averages assume that there is no fixed overhead.</a:t>
            </a:r>
          </a:p>
          <a:p>
            <a:pPr>
              <a:defRPr/>
            </a:pPr>
            <a:endParaRPr lang="en-US" dirty="0"/>
          </a:p>
          <a:p>
            <a:pPr>
              <a:defRPr/>
            </a:pPr>
            <a:r>
              <a:rPr lang="en-US" dirty="0"/>
              <a:t>The averaging method is described in the PROBE script in table 6.6 on page 96</a:t>
            </a:r>
            <a:r>
              <a:rPr lang="en-US" dirty="0" smtClean="0"/>
              <a:t>.</a:t>
            </a:r>
            <a:endParaRPr lang="en-US" dirty="0"/>
          </a:p>
        </p:txBody>
      </p:sp>
      <p:sp>
        <p:nvSpPr>
          <p:cNvPr id="10" name="TextBox 9"/>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6246444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p:txBody>
          <a:bodyPr/>
          <a:lstStyle/>
          <a:p>
            <a:r>
              <a:rPr lang="en-US" smtClean="0"/>
              <a:t>Method D: Engineering Judgment</a:t>
            </a:r>
          </a:p>
        </p:txBody>
      </p:sp>
      <p:sp>
        <p:nvSpPr>
          <p:cNvPr id="5" name="Content Placeholder 4"/>
          <p:cNvSpPr>
            <a:spLocks noGrp="1"/>
          </p:cNvSpPr>
          <p:nvPr>
            <p:ph idx="1"/>
          </p:nvPr>
        </p:nvSpPr>
        <p:spPr/>
        <p:txBody>
          <a:bodyPr/>
          <a:lstStyle/>
          <a:p>
            <a:pPr>
              <a:defRPr/>
            </a:pPr>
            <a:r>
              <a:rPr lang="en-US" dirty="0"/>
              <a:t>Use method D when you don</a:t>
            </a:r>
            <a:r>
              <a:rPr lang="ja-JP" altLang="en-US" dirty="0">
                <a:latin typeface="Arial"/>
              </a:rPr>
              <a:t>’</a:t>
            </a:r>
            <a:r>
              <a:rPr lang="en-US" dirty="0"/>
              <a:t>t have historical data.  </a:t>
            </a:r>
            <a:r>
              <a:rPr lang="en-US" dirty="0" smtClean="0"/>
              <a:t/>
            </a:r>
            <a:br>
              <a:rPr lang="en-US" dirty="0" smtClean="0"/>
            </a:br>
            <a:r>
              <a:rPr lang="en-US" dirty="0" smtClean="0"/>
              <a:t>Use </a:t>
            </a:r>
            <a:r>
              <a:rPr lang="en-US" dirty="0"/>
              <a:t>judgment to</a:t>
            </a:r>
          </a:p>
          <a:p>
            <a:pPr lvl="1">
              <a:defRPr/>
            </a:pPr>
            <a:r>
              <a:rPr lang="en-US" dirty="0"/>
              <a:t>project the added and modified size from estimated part size</a:t>
            </a:r>
          </a:p>
          <a:p>
            <a:pPr lvl="1">
              <a:defRPr/>
            </a:pPr>
            <a:r>
              <a:rPr lang="en-US" dirty="0"/>
              <a:t>estimate development time</a:t>
            </a:r>
          </a:p>
          <a:p>
            <a:pPr>
              <a:defRPr/>
            </a:pPr>
            <a:endParaRPr lang="en-US" dirty="0"/>
          </a:p>
          <a:p>
            <a:pPr>
              <a:defRPr/>
            </a:pPr>
            <a:r>
              <a:rPr lang="en-US" dirty="0"/>
              <a:t>Use method D when you cannot use methods A, B, or C</a:t>
            </a:r>
            <a:r>
              <a:rPr lang="en-US" dirty="0" smtClean="0"/>
              <a:t>.</a:t>
            </a:r>
            <a:endParaRPr lang="en-US" dirty="0"/>
          </a:p>
        </p:txBody>
      </p:sp>
      <p:sp>
        <p:nvSpPr>
          <p:cNvPr id="10" name="TextBox 9"/>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5178868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6914" name="Rectangle 2"/>
          <p:cNvSpPr>
            <a:spLocks noGrp="1" noChangeArrowheads="1"/>
          </p:cNvSpPr>
          <p:nvPr>
            <p:ph type="title"/>
          </p:nvPr>
        </p:nvSpPr>
        <p:spPr/>
        <p:txBody>
          <a:bodyPr/>
          <a:lstStyle/>
          <a:p>
            <a:r>
              <a:rPr lang="en-US" smtClean="0"/>
              <a:t>Estimating Accuracy</a:t>
            </a:r>
          </a:p>
        </p:txBody>
      </p:sp>
      <p:sp>
        <p:nvSpPr>
          <p:cNvPr id="5" name="Content Placeholder 4"/>
          <p:cNvSpPr>
            <a:spLocks noGrp="1"/>
          </p:cNvSpPr>
          <p:nvPr>
            <p:ph idx="1"/>
          </p:nvPr>
        </p:nvSpPr>
        <p:spPr/>
        <p:txBody>
          <a:bodyPr/>
          <a:lstStyle/>
          <a:p>
            <a:pPr>
              <a:defRPr/>
            </a:pPr>
            <a:r>
              <a:rPr lang="en-US" dirty="0"/>
              <a:t>Planning is a skill that must be developed.</a:t>
            </a:r>
          </a:p>
          <a:p>
            <a:pPr lvl="1">
              <a:defRPr/>
            </a:pPr>
            <a:r>
              <a:rPr lang="en-US" dirty="0"/>
              <a:t>The PSP helps to build planning skills. </a:t>
            </a:r>
          </a:p>
          <a:p>
            <a:pPr lvl="1">
              <a:defRPr/>
            </a:pPr>
            <a:r>
              <a:rPr lang="en-US" dirty="0"/>
              <a:t>Even simple plans are subject to error.</a:t>
            </a:r>
          </a:p>
          <a:p>
            <a:pPr lvl="2">
              <a:defRPr/>
            </a:pPr>
            <a:r>
              <a:rPr lang="en-US" dirty="0"/>
              <a:t>unforeseen events</a:t>
            </a:r>
          </a:p>
          <a:p>
            <a:pPr lvl="2">
              <a:defRPr/>
            </a:pPr>
            <a:r>
              <a:rPr lang="en-US" dirty="0"/>
              <a:t>unexpected complications</a:t>
            </a:r>
          </a:p>
          <a:p>
            <a:pPr lvl="2">
              <a:defRPr/>
            </a:pPr>
            <a:r>
              <a:rPr lang="en-US" dirty="0"/>
              <a:t>better design ideas</a:t>
            </a:r>
          </a:p>
          <a:p>
            <a:pPr lvl="2">
              <a:defRPr/>
            </a:pPr>
            <a:r>
              <a:rPr lang="en-US" dirty="0"/>
              <a:t>just plain mistakes</a:t>
            </a:r>
          </a:p>
          <a:p>
            <a:pPr>
              <a:defRPr/>
            </a:pPr>
            <a:endParaRPr lang="en-US" dirty="0"/>
          </a:p>
          <a:p>
            <a:pPr>
              <a:defRPr/>
            </a:pPr>
            <a:r>
              <a:rPr lang="en-US" dirty="0"/>
              <a:t>The best strategy is to plan in detail.</a:t>
            </a:r>
          </a:p>
          <a:p>
            <a:pPr lvl="1">
              <a:defRPr/>
            </a:pPr>
            <a:r>
              <a:rPr lang="en-US" dirty="0"/>
              <a:t>Identify the recognized tasks.</a:t>
            </a:r>
          </a:p>
          <a:p>
            <a:pPr lvl="1">
              <a:defRPr/>
            </a:pPr>
            <a:r>
              <a:rPr lang="en-US" dirty="0"/>
              <a:t>Make estimates based on similar experiences.</a:t>
            </a:r>
          </a:p>
          <a:p>
            <a:pPr lvl="1">
              <a:defRPr/>
            </a:pPr>
            <a:r>
              <a:rPr lang="en-US" dirty="0"/>
              <a:t>Make judgments on the rest</a:t>
            </a:r>
            <a:r>
              <a:rPr lang="en-US" dirty="0" smtClean="0"/>
              <a:t>.</a:t>
            </a:r>
            <a:endParaRPr lang="en-US" dirty="0"/>
          </a:p>
        </p:txBody>
      </p:sp>
      <p:sp>
        <p:nvSpPr>
          <p:cNvPr id="10" name="TextBox 9"/>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4255152681"/>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62" name="Rectangle 2"/>
          <p:cNvSpPr>
            <a:spLocks noGrp="1" noChangeArrowheads="1"/>
          </p:cNvSpPr>
          <p:nvPr>
            <p:ph type="title"/>
          </p:nvPr>
        </p:nvSpPr>
        <p:spPr/>
        <p:txBody>
          <a:bodyPr/>
          <a:lstStyle/>
          <a:p>
            <a:r>
              <a:rPr lang="en-US" smtClean="0"/>
              <a:t>Combining Estimates</a:t>
            </a:r>
          </a:p>
        </p:txBody>
      </p:sp>
      <p:sp>
        <p:nvSpPr>
          <p:cNvPr id="5" name="Content Placeholder 4"/>
          <p:cNvSpPr>
            <a:spLocks noGrp="1"/>
          </p:cNvSpPr>
          <p:nvPr>
            <p:ph idx="1"/>
          </p:nvPr>
        </p:nvSpPr>
        <p:spPr/>
        <p:txBody>
          <a:bodyPr/>
          <a:lstStyle/>
          <a:p>
            <a:pPr>
              <a:defRPr/>
            </a:pPr>
            <a:r>
              <a:rPr lang="en-US" dirty="0"/>
              <a:t>To combine multiple estimates made by a single developer</a:t>
            </a:r>
          </a:p>
          <a:p>
            <a:pPr lvl="1">
              <a:defRPr/>
            </a:pPr>
            <a:r>
              <a:rPr lang="en-US" dirty="0"/>
              <a:t>add the estimates for the separate parts</a:t>
            </a:r>
          </a:p>
          <a:p>
            <a:pPr lvl="1">
              <a:defRPr/>
            </a:pPr>
            <a:r>
              <a:rPr lang="en-US" dirty="0"/>
              <a:t>make one linear regression calculation</a:t>
            </a:r>
          </a:p>
          <a:p>
            <a:pPr lvl="1">
              <a:defRPr/>
            </a:pPr>
            <a:r>
              <a:rPr lang="en-US" dirty="0"/>
              <a:t>calculate one set of prediction intervals</a:t>
            </a:r>
          </a:p>
          <a:p>
            <a:pPr>
              <a:defRPr/>
            </a:pPr>
            <a:endParaRPr lang="en-US" dirty="0"/>
          </a:p>
          <a:p>
            <a:pPr>
              <a:defRPr/>
            </a:pPr>
            <a:r>
              <a:rPr lang="en-US" dirty="0"/>
              <a:t>Multiple developers can combine independently-made estimates by</a:t>
            </a:r>
          </a:p>
          <a:p>
            <a:pPr lvl="1">
              <a:defRPr/>
            </a:pPr>
            <a:r>
              <a:rPr lang="en-US" dirty="0"/>
              <a:t>making separate linear regression projections</a:t>
            </a:r>
          </a:p>
          <a:p>
            <a:pPr lvl="1">
              <a:defRPr/>
            </a:pPr>
            <a:r>
              <a:rPr lang="en-US" dirty="0"/>
              <a:t>adding the projected sizes and times</a:t>
            </a:r>
          </a:p>
          <a:p>
            <a:pPr lvl="1">
              <a:defRPr/>
            </a:pPr>
            <a:r>
              <a:rPr lang="en-US" dirty="0"/>
              <a:t>adding the squares of the individual ranges and taking the square root to get the prediction interval </a:t>
            </a:r>
          </a:p>
        </p:txBody>
      </p:sp>
      <p:sp>
        <p:nvSpPr>
          <p:cNvPr id="10" name="TextBox 9"/>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2819024361"/>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010" name="Rectangle 2"/>
          <p:cNvSpPr>
            <a:spLocks noGrp="1" noChangeArrowheads="1"/>
          </p:cNvSpPr>
          <p:nvPr>
            <p:ph type="title"/>
          </p:nvPr>
        </p:nvSpPr>
        <p:spPr/>
        <p:txBody>
          <a:bodyPr/>
          <a:lstStyle/>
          <a:p>
            <a:r>
              <a:rPr lang="en-US" smtClean="0"/>
              <a:t>Estimating Error: Example</a:t>
            </a:r>
          </a:p>
        </p:txBody>
      </p:sp>
      <p:sp>
        <p:nvSpPr>
          <p:cNvPr id="5" name="Content Placeholder 4"/>
          <p:cNvSpPr>
            <a:spLocks noGrp="1"/>
          </p:cNvSpPr>
          <p:nvPr>
            <p:ph idx="1"/>
          </p:nvPr>
        </p:nvSpPr>
        <p:spPr/>
        <p:txBody>
          <a:bodyPr/>
          <a:lstStyle/>
          <a:p>
            <a:pPr>
              <a:defRPr/>
            </a:pPr>
            <a:r>
              <a:rPr lang="en-US" dirty="0"/>
              <a:t>When estimating in parts, the total error will be less than the sum </a:t>
            </a:r>
            <a:r>
              <a:rPr lang="en-US" dirty="0" smtClean="0"/>
              <a:t/>
            </a:r>
            <a:br>
              <a:rPr lang="en-US" dirty="0" smtClean="0"/>
            </a:br>
            <a:r>
              <a:rPr lang="en-US" dirty="0" smtClean="0"/>
              <a:t>of </a:t>
            </a:r>
            <a:r>
              <a:rPr lang="en-US" dirty="0"/>
              <a:t>the part errors.</a:t>
            </a:r>
          </a:p>
          <a:p>
            <a:pPr lvl="1">
              <a:defRPr/>
            </a:pPr>
            <a:r>
              <a:rPr lang="en-US" dirty="0"/>
              <a:t>Errors tend to balance out.</a:t>
            </a:r>
          </a:p>
          <a:p>
            <a:pPr lvl="1">
              <a:defRPr/>
            </a:pPr>
            <a:r>
              <a:rPr lang="en-US" dirty="0"/>
              <a:t>This assumes no common bias.</a:t>
            </a:r>
          </a:p>
          <a:p>
            <a:pPr>
              <a:defRPr/>
            </a:pPr>
            <a:endParaRPr lang="en-US" dirty="0"/>
          </a:p>
          <a:p>
            <a:pPr>
              <a:defRPr/>
            </a:pPr>
            <a:r>
              <a:rPr lang="en-US" dirty="0"/>
              <a:t>For a 1000-hour job with estimating accuracy of ± 50%, the estimate range is from 500 to 1500 hours.</a:t>
            </a:r>
          </a:p>
          <a:p>
            <a:pPr>
              <a:defRPr/>
            </a:pPr>
            <a:endParaRPr lang="en-US" dirty="0"/>
          </a:p>
          <a:p>
            <a:pPr>
              <a:defRPr/>
            </a:pPr>
            <a:r>
              <a:rPr lang="en-US" dirty="0"/>
              <a:t>If the estimate is independently made in 25 parts, each with </a:t>
            </a:r>
            <a:r>
              <a:rPr lang="en-US" dirty="0" smtClean="0"/>
              <a:t/>
            </a:r>
            <a:br>
              <a:rPr lang="en-US" dirty="0" smtClean="0"/>
            </a:br>
            <a:r>
              <a:rPr lang="en-US" dirty="0" smtClean="0"/>
              <a:t>50</a:t>
            </a:r>
            <a:r>
              <a:rPr lang="en-US" dirty="0"/>
              <a:t>% error, the</a:t>
            </a:r>
          </a:p>
          <a:p>
            <a:pPr lvl="1">
              <a:defRPr/>
            </a:pPr>
            <a:r>
              <a:rPr lang="en-US" dirty="0"/>
              <a:t>total would be 1000 hours, as before</a:t>
            </a:r>
          </a:p>
          <a:p>
            <a:pPr lvl="1">
              <a:defRPr/>
            </a:pPr>
            <a:r>
              <a:rPr lang="en-US" dirty="0"/>
              <a:t>estimate range would be from 900 to 1100 </a:t>
            </a:r>
            <a:r>
              <a:rPr lang="en-US" dirty="0" smtClean="0"/>
              <a:t>hours</a:t>
            </a:r>
            <a:endParaRPr lang="en-US" dirty="0"/>
          </a:p>
        </p:txBody>
      </p:sp>
      <p:sp>
        <p:nvSpPr>
          <p:cNvPr id="10" name="TextBox 9"/>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3865660688"/>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3058" name="Rectangle 2"/>
          <p:cNvSpPr>
            <a:spLocks noGrp="1" noChangeArrowheads="1"/>
          </p:cNvSpPr>
          <p:nvPr>
            <p:ph type="title"/>
          </p:nvPr>
        </p:nvSpPr>
        <p:spPr/>
        <p:txBody>
          <a:bodyPr/>
          <a:lstStyle/>
          <a:p>
            <a:r>
              <a:rPr lang="en-US" smtClean="0"/>
              <a:t>Combining Individual Errors</a:t>
            </a:r>
          </a:p>
        </p:txBody>
      </p:sp>
      <p:sp>
        <p:nvSpPr>
          <p:cNvPr id="5" name="Content Placeholder 4"/>
          <p:cNvSpPr>
            <a:spLocks noGrp="1"/>
          </p:cNvSpPr>
          <p:nvPr>
            <p:ph idx="1"/>
          </p:nvPr>
        </p:nvSpPr>
        <p:spPr/>
        <p:txBody>
          <a:bodyPr/>
          <a:lstStyle/>
          <a:p>
            <a:pPr>
              <a:defRPr/>
            </a:pPr>
            <a:r>
              <a:rPr lang="en-US" dirty="0"/>
              <a:t>To combine independently-made estimates</a:t>
            </a:r>
          </a:p>
          <a:p>
            <a:pPr lvl="1">
              <a:defRPr/>
            </a:pPr>
            <a:r>
              <a:rPr lang="en-US" dirty="0"/>
              <a:t>Add the estimated values.</a:t>
            </a:r>
          </a:p>
          <a:p>
            <a:pPr lvl="1">
              <a:defRPr/>
            </a:pPr>
            <a:r>
              <a:rPr lang="en-US" dirty="0"/>
              <a:t>Combine the variances (squares) of the errors.</a:t>
            </a:r>
          </a:p>
          <a:p>
            <a:pPr>
              <a:defRPr/>
            </a:pPr>
            <a:endParaRPr lang="en-US" dirty="0"/>
          </a:p>
          <a:p>
            <a:pPr>
              <a:defRPr/>
            </a:pPr>
            <a:r>
              <a:rPr lang="en-US" dirty="0"/>
              <a:t>With 25 estimates for a 1000-hour job</a:t>
            </a:r>
          </a:p>
          <a:p>
            <a:pPr lvl="1">
              <a:defRPr/>
            </a:pPr>
            <a:r>
              <a:rPr lang="en-US" dirty="0"/>
              <a:t>Each estimate averages 40 hours.</a:t>
            </a:r>
          </a:p>
          <a:p>
            <a:pPr lvl="1">
              <a:defRPr/>
            </a:pPr>
            <a:r>
              <a:rPr lang="en-US" dirty="0"/>
              <a:t>The standard deviation is 50%, or 20 hours.</a:t>
            </a:r>
          </a:p>
          <a:p>
            <a:pPr lvl="1">
              <a:defRPr/>
            </a:pPr>
            <a:r>
              <a:rPr lang="en-US" dirty="0"/>
              <a:t>The variance for each estimate is 400 hours.</a:t>
            </a:r>
          </a:p>
          <a:p>
            <a:pPr lvl="1">
              <a:defRPr/>
            </a:pPr>
            <a:r>
              <a:rPr lang="en-US" dirty="0"/>
              <a:t>The variances add up to 10,000 hours.</a:t>
            </a:r>
          </a:p>
          <a:p>
            <a:pPr lvl="1">
              <a:defRPr/>
            </a:pPr>
            <a:r>
              <a:rPr lang="en-US" dirty="0"/>
              <a:t>The combined standard deviation is the square root of the sum of the variances, or 100 hours.</a:t>
            </a:r>
          </a:p>
          <a:p>
            <a:pPr lvl="1">
              <a:defRPr/>
            </a:pPr>
            <a:r>
              <a:rPr lang="en-US" dirty="0"/>
              <a:t>The estimate range is 900 to 1100 hours</a:t>
            </a:r>
            <a:r>
              <a:rPr lang="en-US" dirty="0" smtClean="0"/>
              <a:t>.</a:t>
            </a:r>
            <a:endParaRPr lang="en-US" dirty="0"/>
          </a:p>
        </p:txBody>
      </p:sp>
      <p:sp>
        <p:nvSpPr>
          <p:cNvPr id="10" name="TextBox 9"/>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1125744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08415" y="229703"/>
            <a:ext cx="8320035" cy="5014243"/>
          </a:xfrm>
        </p:spPr>
        <p:txBody>
          <a:bodyPr>
            <a:normAutofit/>
          </a:bodyPr>
          <a:lstStyle/>
          <a:p>
            <a:r>
              <a:rPr lang="en-US" sz="1000" dirty="0">
                <a:latin typeface="Times New Roman" panose="02020603050405020304" pitchFamily="18" charset="0"/>
                <a:cs typeface="Times New Roman" panose="02020603050405020304" pitchFamily="18" charset="0"/>
              </a:rPr>
              <a:t>Copyright 2016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[Distribution Statement A] This material has been approved for public release and unlimited distribution. Please see Copyright notice for non-US Government use and distribution.</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Although the rights granted by contract do not require course attendance to use this material for U.S. Government purposes, the SEI recommends attendance to ensure proper understanding.</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Carnegie Mellon</a:t>
            </a:r>
            <a:r>
              <a:rPr lang="en-US" sz="1000" baseline="30000" dirty="0">
                <a:latin typeface="Times New Roman" panose="02020603050405020304" pitchFamily="18" charset="0"/>
                <a:cs typeface="Times New Roman" panose="02020603050405020304" pitchFamily="18" charset="0"/>
              </a:rPr>
              <a:t>®</a:t>
            </a:r>
            <a:r>
              <a:rPr lang="en-US" sz="1000" dirty="0">
                <a:latin typeface="Times New Roman" panose="02020603050405020304" pitchFamily="18" charset="0"/>
                <a:cs typeface="Times New Roman" panose="02020603050405020304" pitchFamily="18" charset="0"/>
              </a:rPr>
              <a:t> is registered in the U.S. Patent and Trademark Office by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Personal Software </a:t>
            </a:r>
            <a:r>
              <a:rPr lang="en-US" sz="1000" dirty="0" err="1">
                <a:latin typeface="Times New Roman" panose="02020603050405020304" pitchFamily="18" charset="0"/>
                <a:cs typeface="Times New Roman" panose="02020603050405020304" pitchFamily="18" charset="0"/>
              </a:rPr>
              <a:t>Process</a:t>
            </a:r>
            <a:r>
              <a:rPr lang="en-US" sz="1000" baseline="30000" dirty="0" err="1">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PSP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Team Software </a:t>
            </a:r>
            <a:r>
              <a:rPr lang="en-US" sz="1000" dirty="0" err="1">
                <a:latin typeface="Times New Roman" panose="02020603050405020304" pitchFamily="18" charset="0"/>
                <a:cs typeface="Times New Roman" panose="02020603050405020304" pitchFamily="18" charset="0"/>
              </a:rPr>
              <a:t>Process</a:t>
            </a:r>
            <a:r>
              <a:rPr lang="en-US" sz="1000" baseline="30000" dirty="0" err="1">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and TSP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are service marks of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DM-0004310</a:t>
            </a:r>
          </a:p>
        </p:txBody>
      </p:sp>
    </p:spTree>
    <p:extLst>
      <p:ext uri="{BB962C8B-B14F-4D97-AF65-F5344CB8AC3E}">
        <p14:creationId xmlns:p14="http://schemas.microsoft.com/office/powerpoint/2010/main" val="6428550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5106" name="Rectangle 2"/>
          <p:cNvSpPr>
            <a:spLocks noGrp="1" noChangeArrowheads="1"/>
          </p:cNvSpPr>
          <p:nvPr>
            <p:ph type="title"/>
          </p:nvPr>
        </p:nvSpPr>
        <p:spPr/>
        <p:txBody>
          <a:bodyPr/>
          <a:lstStyle/>
          <a:p>
            <a:r>
              <a:rPr lang="en-US" smtClean="0"/>
              <a:t>Class Exercise -1</a:t>
            </a:r>
          </a:p>
        </p:txBody>
      </p:sp>
      <p:sp>
        <p:nvSpPr>
          <p:cNvPr id="5" name="Content Placeholder 4"/>
          <p:cNvSpPr>
            <a:spLocks noGrp="1"/>
          </p:cNvSpPr>
          <p:nvPr>
            <p:ph idx="1"/>
          </p:nvPr>
        </p:nvSpPr>
        <p:spPr/>
        <p:txBody>
          <a:bodyPr/>
          <a:lstStyle/>
          <a:p>
            <a:pPr>
              <a:defRPr/>
            </a:pPr>
            <a:r>
              <a:rPr lang="en-US" dirty="0"/>
              <a:t>Start with three estimates.</a:t>
            </a:r>
          </a:p>
          <a:p>
            <a:pPr lvl="1">
              <a:defRPr/>
            </a:pPr>
            <a:r>
              <a:rPr lang="en-US" dirty="0"/>
              <a:t>A = 45 hours, + or - 10</a:t>
            </a:r>
          </a:p>
          <a:p>
            <a:pPr lvl="1">
              <a:defRPr/>
            </a:pPr>
            <a:r>
              <a:rPr lang="en-US" dirty="0"/>
              <a:t>B = 18 hours, + or - 5</a:t>
            </a:r>
          </a:p>
          <a:p>
            <a:pPr lvl="1">
              <a:defRPr/>
            </a:pPr>
            <a:r>
              <a:rPr lang="en-US" dirty="0"/>
              <a:t>C = 85 hours, + or - 25</a:t>
            </a:r>
          </a:p>
          <a:p>
            <a:pPr>
              <a:defRPr/>
            </a:pPr>
            <a:endParaRPr lang="en-US" dirty="0"/>
          </a:p>
          <a:p>
            <a:pPr>
              <a:defRPr/>
            </a:pPr>
            <a:r>
              <a:rPr lang="en-US" dirty="0"/>
              <a:t>What is the combined estimate</a:t>
            </a:r>
            <a:r>
              <a:rPr lang="en-US" dirty="0" smtClean="0"/>
              <a:t>?</a:t>
            </a:r>
            <a:endParaRPr lang="en-US" dirty="0"/>
          </a:p>
        </p:txBody>
      </p:sp>
      <p:sp>
        <p:nvSpPr>
          <p:cNvPr id="10" name="TextBox 9"/>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2073369978"/>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7154" name="Rectangle 2"/>
          <p:cNvSpPr>
            <a:spLocks noGrp="1" noChangeArrowheads="1"/>
          </p:cNvSpPr>
          <p:nvPr>
            <p:ph type="title"/>
          </p:nvPr>
        </p:nvSpPr>
        <p:spPr/>
        <p:txBody>
          <a:bodyPr/>
          <a:lstStyle/>
          <a:p>
            <a:r>
              <a:rPr lang="en-US" smtClean="0"/>
              <a:t>Class Exercise -2</a:t>
            </a:r>
          </a:p>
        </p:txBody>
      </p:sp>
      <p:sp>
        <p:nvSpPr>
          <p:cNvPr id="6" name="Content Placeholder 5"/>
          <p:cNvSpPr>
            <a:spLocks noGrp="1"/>
          </p:cNvSpPr>
          <p:nvPr>
            <p:ph idx="1"/>
          </p:nvPr>
        </p:nvSpPr>
        <p:spPr/>
        <p:txBody>
          <a:bodyPr/>
          <a:lstStyle/>
          <a:p>
            <a:r>
              <a:rPr lang="en-US" dirty="0" smtClean="0"/>
              <a:t>Start with three estimates.</a:t>
            </a:r>
          </a:p>
          <a:p>
            <a:pPr lvl="1"/>
            <a:r>
              <a:rPr lang="en-US" dirty="0" smtClean="0"/>
              <a:t>A = 45 hours, + or - 10</a:t>
            </a:r>
          </a:p>
          <a:p>
            <a:pPr lvl="1"/>
            <a:r>
              <a:rPr lang="en-US" dirty="0" smtClean="0"/>
              <a:t>B = 18 hours, + or - 5</a:t>
            </a:r>
          </a:p>
          <a:p>
            <a:pPr lvl="1"/>
            <a:r>
              <a:rPr lang="en-US" dirty="0" smtClean="0"/>
              <a:t>C = 85 hours, + or - 25</a:t>
            </a:r>
          </a:p>
          <a:p>
            <a:endParaRPr lang="en-US" dirty="0" smtClean="0"/>
          </a:p>
          <a:p>
            <a:r>
              <a:rPr lang="en-US" dirty="0" smtClean="0"/>
              <a:t>What is the combined estimate?</a:t>
            </a:r>
          </a:p>
          <a:p>
            <a:pPr lvl="1"/>
            <a:r>
              <a:rPr lang="en-US" dirty="0" smtClean="0"/>
              <a:t>total = 45 + 18 + 85 = 148 hours</a:t>
            </a:r>
          </a:p>
          <a:p>
            <a:endParaRPr lang="en-US" dirty="0" smtClean="0"/>
          </a:p>
          <a:p>
            <a:r>
              <a:rPr lang="en-US" dirty="0" smtClean="0"/>
              <a:t>What is the combined estimate range?</a:t>
            </a:r>
            <a:endParaRPr lang="en-US" dirty="0"/>
          </a:p>
        </p:txBody>
      </p:sp>
      <p:sp>
        <p:nvSpPr>
          <p:cNvPr id="14" name="TextBox 13"/>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1960972386"/>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02" name="Rectangle 2"/>
          <p:cNvSpPr>
            <a:spLocks noGrp="1" noChangeArrowheads="1"/>
          </p:cNvSpPr>
          <p:nvPr>
            <p:ph type="title"/>
          </p:nvPr>
        </p:nvSpPr>
        <p:spPr/>
        <p:txBody>
          <a:bodyPr/>
          <a:lstStyle/>
          <a:p>
            <a:r>
              <a:rPr lang="en-US" smtClean="0"/>
              <a:t>Class Exercise -3</a:t>
            </a:r>
          </a:p>
        </p:txBody>
      </p:sp>
      <p:sp>
        <p:nvSpPr>
          <p:cNvPr id="5" name="Content Placeholder 4"/>
          <p:cNvSpPr>
            <a:spLocks noGrp="1"/>
          </p:cNvSpPr>
          <p:nvPr>
            <p:ph idx="1"/>
          </p:nvPr>
        </p:nvSpPr>
        <p:spPr/>
        <p:txBody>
          <a:bodyPr>
            <a:normAutofit/>
          </a:bodyPr>
          <a:lstStyle/>
          <a:p>
            <a:pPr>
              <a:spcBef>
                <a:spcPts val="100"/>
              </a:spcBef>
              <a:defRPr/>
            </a:pPr>
            <a:r>
              <a:rPr lang="en-US" dirty="0"/>
              <a:t>Start with three estimates.</a:t>
            </a:r>
          </a:p>
          <a:p>
            <a:pPr lvl="1">
              <a:spcBef>
                <a:spcPts val="100"/>
              </a:spcBef>
              <a:defRPr/>
            </a:pPr>
            <a:r>
              <a:rPr lang="en-US" dirty="0"/>
              <a:t>A = 45 hours, + or - 10</a:t>
            </a:r>
          </a:p>
          <a:p>
            <a:pPr lvl="1">
              <a:spcBef>
                <a:spcPts val="100"/>
              </a:spcBef>
              <a:defRPr/>
            </a:pPr>
            <a:r>
              <a:rPr lang="en-US" dirty="0"/>
              <a:t>B = 18 hours, + or - 5</a:t>
            </a:r>
          </a:p>
          <a:p>
            <a:pPr lvl="1">
              <a:spcBef>
                <a:spcPts val="100"/>
              </a:spcBef>
              <a:defRPr/>
            </a:pPr>
            <a:r>
              <a:rPr lang="en-US" dirty="0"/>
              <a:t>C = 85 hours, + or - </a:t>
            </a:r>
            <a:r>
              <a:rPr lang="en-US" dirty="0" smtClean="0"/>
              <a:t>25</a:t>
            </a:r>
            <a:endParaRPr lang="en-US" dirty="0"/>
          </a:p>
          <a:p>
            <a:pPr>
              <a:spcBef>
                <a:spcPts val="1600"/>
              </a:spcBef>
              <a:defRPr/>
            </a:pPr>
            <a:r>
              <a:rPr lang="en-US" dirty="0"/>
              <a:t>What is the combined estimate?</a:t>
            </a:r>
          </a:p>
          <a:p>
            <a:pPr lvl="1">
              <a:spcBef>
                <a:spcPts val="100"/>
              </a:spcBef>
              <a:defRPr/>
            </a:pPr>
            <a:r>
              <a:rPr lang="en-US" dirty="0"/>
              <a:t>total = 45 + 18 + 85 = 148 </a:t>
            </a:r>
            <a:r>
              <a:rPr lang="en-US" dirty="0" smtClean="0"/>
              <a:t>hours</a:t>
            </a:r>
            <a:endParaRPr lang="en-US" dirty="0"/>
          </a:p>
          <a:p>
            <a:pPr>
              <a:spcBef>
                <a:spcPts val="1600"/>
              </a:spcBef>
              <a:defRPr/>
            </a:pPr>
            <a:r>
              <a:rPr lang="en-US" dirty="0"/>
              <a:t>What is the combined estimate range?</a:t>
            </a:r>
          </a:p>
          <a:p>
            <a:pPr lvl="1">
              <a:spcBef>
                <a:spcPts val="100"/>
              </a:spcBef>
              <a:defRPr/>
            </a:pPr>
            <a:r>
              <a:rPr lang="en-US" dirty="0"/>
              <a:t>variance = 100 + 25 + 625 = 750</a:t>
            </a:r>
          </a:p>
          <a:p>
            <a:pPr lvl="1">
              <a:spcBef>
                <a:spcPts val="100"/>
              </a:spcBef>
              <a:defRPr/>
            </a:pPr>
            <a:r>
              <a:rPr lang="en-US" dirty="0"/>
              <a:t>range = square root of variance = 27.4 </a:t>
            </a:r>
            <a:r>
              <a:rPr lang="en-US" dirty="0" smtClean="0"/>
              <a:t>hours</a:t>
            </a:r>
            <a:endParaRPr lang="en-US" dirty="0"/>
          </a:p>
          <a:p>
            <a:pPr>
              <a:spcBef>
                <a:spcPts val="1600"/>
              </a:spcBef>
              <a:defRPr/>
            </a:pPr>
            <a:r>
              <a:rPr lang="en-US" dirty="0"/>
              <a:t>What is the combined UPI and LPI</a:t>
            </a:r>
            <a:r>
              <a:rPr lang="en-US" dirty="0" smtClean="0"/>
              <a:t>?</a:t>
            </a:r>
            <a:endParaRPr lang="en-US" dirty="0"/>
          </a:p>
        </p:txBody>
      </p:sp>
      <p:sp>
        <p:nvSpPr>
          <p:cNvPr id="10" name="TextBox 9"/>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2278914272"/>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1250" name="Rectangle 2"/>
          <p:cNvSpPr>
            <a:spLocks noGrp="1" noChangeArrowheads="1"/>
          </p:cNvSpPr>
          <p:nvPr>
            <p:ph type="title"/>
          </p:nvPr>
        </p:nvSpPr>
        <p:spPr/>
        <p:txBody>
          <a:bodyPr/>
          <a:lstStyle/>
          <a:p>
            <a:r>
              <a:rPr lang="en-US" smtClean="0"/>
              <a:t>Class Exercise -4</a:t>
            </a:r>
          </a:p>
        </p:txBody>
      </p:sp>
      <p:sp>
        <p:nvSpPr>
          <p:cNvPr id="5" name="Content Placeholder 4"/>
          <p:cNvSpPr>
            <a:spLocks noGrp="1"/>
          </p:cNvSpPr>
          <p:nvPr>
            <p:ph idx="1"/>
          </p:nvPr>
        </p:nvSpPr>
        <p:spPr/>
        <p:txBody>
          <a:bodyPr>
            <a:normAutofit/>
          </a:bodyPr>
          <a:lstStyle/>
          <a:p>
            <a:pPr>
              <a:lnSpc>
                <a:spcPct val="90000"/>
              </a:lnSpc>
              <a:defRPr/>
            </a:pPr>
            <a:r>
              <a:rPr lang="en-US" dirty="0"/>
              <a:t>Start with three estimates.</a:t>
            </a:r>
          </a:p>
          <a:p>
            <a:pPr lvl="1">
              <a:lnSpc>
                <a:spcPct val="90000"/>
              </a:lnSpc>
              <a:defRPr/>
            </a:pPr>
            <a:r>
              <a:rPr lang="en-US" dirty="0"/>
              <a:t>A = 45 hours, + or - 10</a:t>
            </a:r>
          </a:p>
          <a:p>
            <a:pPr lvl="1">
              <a:lnSpc>
                <a:spcPct val="90000"/>
              </a:lnSpc>
              <a:defRPr/>
            </a:pPr>
            <a:r>
              <a:rPr lang="en-US" dirty="0"/>
              <a:t>B = 18 hours, + or - 5</a:t>
            </a:r>
          </a:p>
          <a:p>
            <a:pPr lvl="1">
              <a:lnSpc>
                <a:spcPct val="90000"/>
              </a:lnSpc>
              <a:defRPr/>
            </a:pPr>
            <a:r>
              <a:rPr lang="en-US" dirty="0"/>
              <a:t>C = 85 hours, + or - </a:t>
            </a:r>
            <a:r>
              <a:rPr lang="en-US" dirty="0" smtClean="0"/>
              <a:t>25</a:t>
            </a:r>
            <a:endParaRPr lang="en-US" dirty="0"/>
          </a:p>
          <a:p>
            <a:pPr>
              <a:lnSpc>
                <a:spcPct val="90000"/>
              </a:lnSpc>
              <a:spcBef>
                <a:spcPts val="1600"/>
              </a:spcBef>
              <a:defRPr/>
            </a:pPr>
            <a:r>
              <a:rPr lang="en-US" dirty="0"/>
              <a:t>What is the combined estimate?</a:t>
            </a:r>
          </a:p>
          <a:p>
            <a:pPr lvl="1">
              <a:lnSpc>
                <a:spcPct val="90000"/>
              </a:lnSpc>
              <a:defRPr/>
            </a:pPr>
            <a:r>
              <a:rPr lang="en-US" dirty="0"/>
              <a:t>total = 45 + 18 + 85 = 148 </a:t>
            </a:r>
            <a:r>
              <a:rPr lang="en-US" dirty="0" smtClean="0"/>
              <a:t>hours</a:t>
            </a:r>
            <a:endParaRPr lang="en-US" dirty="0"/>
          </a:p>
          <a:p>
            <a:pPr>
              <a:lnSpc>
                <a:spcPct val="90000"/>
              </a:lnSpc>
              <a:spcBef>
                <a:spcPts val="1600"/>
              </a:spcBef>
              <a:defRPr/>
            </a:pPr>
            <a:r>
              <a:rPr lang="en-US" dirty="0"/>
              <a:t>What is the combined estimate range?</a:t>
            </a:r>
          </a:p>
          <a:p>
            <a:pPr lvl="1">
              <a:lnSpc>
                <a:spcPct val="90000"/>
              </a:lnSpc>
              <a:defRPr/>
            </a:pPr>
            <a:r>
              <a:rPr lang="en-US" dirty="0"/>
              <a:t>variance = 100 + 25 + 625 = 750</a:t>
            </a:r>
          </a:p>
          <a:p>
            <a:pPr lvl="1">
              <a:lnSpc>
                <a:spcPct val="90000"/>
              </a:lnSpc>
              <a:defRPr/>
            </a:pPr>
            <a:r>
              <a:rPr lang="en-US" dirty="0"/>
              <a:t>range = square root of variance = 27.4 </a:t>
            </a:r>
            <a:r>
              <a:rPr lang="en-US" dirty="0" smtClean="0"/>
              <a:t>hours</a:t>
            </a:r>
            <a:endParaRPr lang="en-US" dirty="0"/>
          </a:p>
          <a:p>
            <a:pPr>
              <a:lnSpc>
                <a:spcPct val="90000"/>
              </a:lnSpc>
              <a:spcBef>
                <a:spcPts val="1600"/>
              </a:spcBef>
              <a:defRPr/>
            </a:pPr>
            <a:r>
              <a:rPr lang="en-US" dirty="0"/>
              <a:t>What is the combined UPI and LPI?</a:t>
            </a:r>
          </a:p>
          <a:p>
            <a:pPr lvl="1">
              <a:lnSpc>
                <a:spcPct val="90000"/>
              </a:lnSpc>
              <a:defRPr/>
            </a:pPr>
            <a:r>
              <a:rPr lang="en-US" dirty="0"/>
              <a:t>UPI = 148 + 27.4 = 175.4 hours</a:t>
            </a:r>
          </a:p>
          <a:p>
            <a:pPr lvl="1">
              <a:lnSpc>
                <a:spcPct val="90000"/>
              </a:lnSpc>
              <a:defRPr/>
            </a:pPr>
            <a:r>
              <a:rPr lang="en-US" dirty="0"/>
              <a:t>LPI = 148 – 27.4 = 120.6 </a:t>
            </a:r>
            <a:r>
              <a:rPr lang="en-US" dirty="0" smtClean="0"/>
              <a:t>hours</a:t>
            </a:r>
            <a:endParaRPr lang="en-US" dirty="0"/>
          </a:p>
        </p:txBody>
      </p:sp>
      <p:sp>
        <p:nvSpPr>
          <p:cNvPr id="10" name="TextBox 9"/>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3670036021"/>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3298" name="Rectangle 2"/>
          <p:cNvSpPr>
            <a:spLocks noGrp="1" noChangeArrowheads="1"/>
          </p:cNvSpPr>
          <p:nvPr>
            <p:ph type="title"/>
          </p:nvPr>
        </p:nvSpPr>
        <p:spPr/>
        <p:txBody>
          <a:bodyPr/>
          <a:lstStyle/>
          <a:p>
            <a:r>
              <a:rPr lang="en-US" smtClean="0"/>
              <a:t>Using Multiple Proxies </a:t>
            </a:r>
          </a:p>
        </p:txBody>
      </p:sp>
      <p:sp>
        <p:nvSpPr>
          <p:cNvPr id="5" name="Content Placeholder 4"/>
          <p:cNvSpPr>
            <a:spLocks noGrp="1"/>
          </p:cNvSpPr>
          <p:nvPr>
            <p:ph idx="1"/>
          </p:nvPr>
        </p:nvSpPr>
        <p:spPr/>
        <p:txBody>
          <a:bodyPr/>
          <a:lstStyle/>
          <a:p>
            <a:pPr>
              <a:defRPr/>
            </a:pPr>
            <a:r>
              <a:rPr lang="en-US" dirty="0"/>
              <a:t>With size/hour data for several proxies</a:t>
            </a:r>
          </a:p>
          <a:p>
            <a:pPr lvl="1">
              <a:defRPr/>
            </a:pPr>
            <a:r>
              <a:rPr lang="en-US" dirty="0"/>
              <a:t>estimate each as before</a:t>
            </a:r>
          </a:p>
          <a:p>
            <a:pPr lvl="1">
              <a:defRPr/>
            </a:pPr>
            <a:r>
              <a:rPr lang="en-US" dirty="0"/>
              <a:t>combine the total estimates and prediction intervals as </a:t>
            </a:r>
            <a:r>
              <a:rPr lang="en-US" dirty="0" smtClean="0"/>
              <a:t/>
            </a:r>
            <a:br>
              <a:rPr lang="en-US" dirty="0" smtClean="0"/>
            </a:br>
            <a:r>
              <a:rPr lang="en-US" dirty="0" smtClean="0"/>
              <a:t>just </a:t>
            </a:r>
            <a:r>
              <a:rPr lang="en-US" dirty="0"/>
              <a:t>described</a:t>
            </a:r>
          </a:p>
          <a:p>
            <a:pPr>
              <a:defRPr/>
            </a:pPr>
            <a:endParaRPr lang="en-US" dirty="0"/>
          </a:p>
          <a:p>
            <a:pPr>
              <a:defRPr/>
            </a:pPr>
            <a:r>
              <a:rPr lang="en-US" dirty="0"/>
              <a:t>Use multiple regression if</a:t>
            </a:r>
          </a:p>
          <a:p>
            <a:pPr lvl="1">
              <a:defRPr/>
            </a:pPr>
            <a:r>
              <a:rPr lang="en-US" dirty="0"/>
              <a:t>there is a correlation between development time and each proxy</a:t>
            </a:r>
          </a:p>
          <a:p>
            <a:pPr lvl="1">
              <a:defRPr/>
            </a:pPr>
            <a:r>
              <a:rPr lang="en-US" dirty="0"/>
              <a:t>the proxies do not have separate size/hour data</a:t>
            </a:r>
          </a:p>
          <a:p>
            <a:pPr>
              <a:defRPr/>
            </a:pPr>
            <a:endParaRPr lang="en-US" dirty="0"/>
          </a:p>
          <a:p>
            <a:pPr>
              <a:defRPr/>
            </a:pPr>
            <a:r>
              <a:rPr lang="en-US" dirty="0"/>
              <a:t>Multiple regression is covered in exercise hints for the final </a:t>
            </a:r>
            <a:r>
              <a:rPr lang="en-US" dirty="0" smtClean="0"/>
              <a:t/>
            </a:r>
            <a:br>
              <a:rPr lang="en-US" dirty="0" smtClean="0"/>
            </a:br>
            <a:r>
              <a:rPr lang="en-US" dirty="0" smtClean="0"/>
              <a:t>PSP </a:t>
            </a:r>
            <a:r>
              <a:rPr lang="en-US" dirty="0"/>
              <a:t>exercise</a:t>
            </a:r>
            <a:r>
              <a:rPr lang="en-US" dirty="0" smtClean="0"/>
              <a:t>.</a:t>
            </a:r>
            <a:endParaRPr lang="en-US" dirty="0"/>
          </a:p>
        </p:txBody>
      </p:sp>
      <p:sp>
        <p:nvSpPr>
          <p:cNvPr id="10" name="TextBox 9"/>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905205573"/>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5346" name="Rectangle 2"/>
          <p:cNvSpPr>
            <a:spLocks noGrp="1" noChangeArrowheads="1"/>
          </p:cNvSpPr>
          <p:nvPr>
            <p:ph type="title"/>
          </p:nvPr>
        </p:nvSpPr>
        <p:spPr/>
        <p:txBody>
          <a:bodyPr/>
          <a:lstStyle/>
          <a:p>
            <a:r>
              <a:rPr lang="en-US" smtClean="0"/>
              <a:t>Estimating Considerations</a:t>
            </a:r>
          </a:p>
        </p:txBody>
      </p:sp>
      <p:sp>
        <p:nvSpPr>
          <p:cNvPr id="5" name="Content Placeholder 4"/>
          <p:cNvSpPr>
            <a:spLocks noGrp="1"/>
          </p:cNvSpPr>
          <p:nvPr>
            <p:ph idx="1"/>
          </p:nvPr>
        </p:nvSpPr>
        <p:spPr/>
        <p:txBody>
          <a:bodyPr/>
          <a:lstStyle/>
          <a:p>
            <a:pPr>
              <a:defRPr/>
            </a:pPr>
            <a:r>
              <a:rPr lang="en-US" sz="2400" dirty="0"/>
              <a:t>While the PROBE method can provide accurate estimates, improper use of data can lead to serious errors.</a:t>
            </a:r>
          </a:p>
          <a:p>
            <a:pPr>
              <a:defRPr/>
            </a:pPr>
            <a:endParaRPr lang="en-US" sz="2400" dirty="0"/>
          </a:p>
          <a:p>
            <a:pPr>
              <a:defRPr/>
            </a:pPr>
            <a:r>
              <a:rPr lang="en-US" sz="2400" dirty="0"/>
              <a:t>One extreme point can give a high correlation even when the remaining data are poorly correlated.</a:t>
            </a:r>
          </a:p>
          <a:p>
            <a:pPr>
              <a:defRPr/>
            </a:pPr>
            <a:endParaRPr lang="en-US" sz="2400" dirty="0"/>
          </a:p>
          <a:p>
            <a:pPr>
              <a:defRPr/>
            </a:pPr>
            <a:r>
              <a:rPr lang="en-US" sz="2400" dirty="0"/>
              <a:t>Similarly, extreme points can lead to erroneous </a:t>
            </a:r>
            <a:r>
              <a:rPr lang="el-GR" sz="2400" i="1" dirty="0">
                <a:cs typeface="Arial" charset="0"/>
              </a:rPr>
              <a:t>β</a:t>
            </a:r>
            <a:r>
              <a:rPr lang="en-US" sz="2400" i="1" baseline="-25000" dirty="0">
                <a:cs typeface="Arial" charset="0"/>
              </a:rPr>
              <a:t>0</a:t>
            </a:r>
            <a:r>
              <a:rPr lang="en-US" sz="2400" dirty="0">
                <a:cs typeface="Arial" charset="0"/>
              </a:rPr>
              <a:t> </a:t>
            </a:r>
            <a:r>
              <a:rPr lang="en-US" sz="2400" dirty="0"/>
              <a:t>and </a:t>
            </a:r>
            <a:r>
              <a:rPr lang="el-GR" sz="2400" i="1" dirty="0">
                <a:cs typeface="Arial" charset="0"/>
              </a:rPr>
              <a:t>β</a:t>
            </a:r>
            <a:r>
              <a:rPr lang="en-US" sz="2400" i="1" baseline="-25000" dirty="0">
                <a:cs typeface="Arial" charset="0"/>
              </a:rPr>
              <a:t>1</a:t>
            </a:r>
            <a:r>
              <a:rPr lang="en-US" sz="2400" dirty="0"/>
              <a:t> values, even with a high correlation.</a:t>
            </a:r>
          </a:p>
          <a:p>
            <a:pPr>
              <a:defRPr/>
            </a:pPr>
            <a:endParaRPr lang="en-US" sz="2400" dirty="0"/>
          </a:p>
          <a:p>
            <a:pPr>
              <a:defRPr/>
            </a:pPr>
            <a:endParaRPr lang="en-US" sz="2400" dirty="0"/>
          </a:p>
          <a:p>
            <a:pPr>
              <a:defRPr/>
            </a:pPr>
            <a:endParaRPr lang="en-US" sz="2400" dirty="0"/>
          </a:p>
          <a:p>
            <a:endParaRPr lang="en-US" dirty="0"/>
          </a:p>
        </p:txBody>
      </p:sp>
      <p:sp>
        <p:nvSpPr>
          <p:cNvPr id="10" name="TextBox 9"/>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3199373928"/>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8898" name="Rectangle 2"/>
          <p:cNvSpPr>
            <a:spLocks noGrp="1" noChangeArrowheads="1"/>
          </p:cNvSpPr>
          <p:nvPr>
            <p:ph type="title"/>
          </p:nvPr>
        </p:nvSpPr>
        <p:spPr/>
        <p:txBody>
          <a:bodyPr/>
          <a:lstStyle/>
          <a:p>
            <a:r>
              <a:rPr lang="en-US" smtClean="0"/>
              <a:t>Correlation with Grouped Data</a:t>
            </a:r>
          </a:p>
        </p:txBody>
      </p:sp>
      <p:pic>
        <p:nvPicPr>
          <p:cNvPr id="848901" name="Picture 5"/>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tretch/>
        </p:blipFill>
        <p:spPr>
          <a:xfrm>
            <a:off x="2218531" y="1959769"/>
            <a:ext cx="4686300" cy="3257550"/>
          </a:xfrm>
        </p:spPr>
      </p:pic>
      <p:sp>
        <p:nvSpPr>
          <p:cNvPr id="848905" name="Rectangle 9"/>
          <p:cNvSpPr>
            <a:spLocks noChangeArrowheads="1"/>
          </p:cNvSpPr>
          <p:nvPr/>
        </p:nvSpPr>
        <p:spPr bwMode="auto">
          <a:xfrm>
            <a:off x="388938" y="5378765"/>
            <a:ext cx="878252"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lIns="0" tIns="0" rIns="0" bIns="0">
            <a:spAutoFit/>
          </a:bodyPr>
          <a:lstStyle/>
          <a:p>
            <a:pPr>
              <a:buFontTx/>
              <a:buNone/>
              <a:defRPr/>
            </a:pPr>
            <a:r>
              <a:rPr lang="en-US" dirty="0">
                <a:latin typeface="Arial"/>
                <a:cs typeface="Arial"/>
              </a:rPr>
              <a:t>r = 0.26</a:t>
            </a:r>
          </a:p>
        </p:txBody>
      </p:sp>
      <p:sp>
        <p:nvSpPr>
          <p:cNvPr id="10" name="TextBox 9"/>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2394438725"/>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7090" name="Rectangle 2"/>
          <p:cNvSpPr>
            <a:spLocks noGrp="1" noChangeArrowheads="1"/>
          </p:cNvSpPr>
          <p:nvPr>
            <p:ph type="title"/>
          </p:nvPr>
        </p:nvSpPr>
        <p:spPr/>
        <p:txBody>
          <a:bodyPr/>
          <a:lstStyle/>
          <a:p>
            <a:r>
              <a:rPr lang="en-US" smtClean="0"/>
              <a:t>Correlation with an Extreme Point</a:t>
            </a:r>
          </a:p>
        </p:txBody>
      </p:sp>
      <p:pic>
        <p:nvPicPr>
          <p:cNvPr id="857094" name="Picture 6"/>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tretch/>
        </p:blipFill>
        <p:spPr>
          <a:xfrm>
            <a:off x="2213769" y="1955006"/>
            <a:ext cx="4695825" cy="3267075"/>
          </a:xfrm>
        </p:spPr>
      </p:pic>
      <p:sp>
        <p:nvSpPr>
          <p:cNvPr id="857096" name="Text Box 8"/>
          <p:cNvSpPr txBox="1">
            <a:spLocks noChangeArrowheads="1"/>
          </p:cNvSpPr>
          <p:nvPr/>
        </p:nvSpPr>
        <p:spPr bwMode="auto">
          <a:xfrm>
            <a:off x="388938" y="5386814"/>
            <a:ext cx="789203"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0" tIns="0" rIns="0" bIns="0">
            <a:spAutoFit/>
          </a:bodyPr>
          <a:lstStyle/>
          <a:p>
            <a:pPr>
              <a:buFontTx/>
              <a:buNone/>
              <a:defRPr/>
            </a:pPr>
            <a:r>
              <a:rPr lang="en-US" dirty="0">
                <a:latin typeface="Arial"/>
                <a:cs typeface="Arial"/>
              </a:rPr>
              <a:t>r = 0.91</a:t>
            </a:r>
          </a:p>
        </p:txBody>
      </p:sp>
      <p:sp>
        <p:nvSpPr>
          <p:cNvPr id="10" name="TextBox 9"/>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358671643"/>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9138" name="Rectangle 2"/>
          <p:cNvSpPr>
            <a:spLocks noGrp="1" noChangeArrowheads="1"/>
          </p:cNvSpPr>
          <p:nvPr>
            <p:ph type="title"/>
          </p:nvPr>
        </p:nvSpPr>
        <p:spPr/>
        <p:txBody>
          <a:bodyPr/>
          <a:lstStyle/>
          <a:p>
            <a:r>
              <a:rPr lang="en-US" smtClean="0"/>
              <a:t>Conclusions on Misleading Data</a:t>
            </a:r>
          </a:p>
        </p:txBody>
      </p:sp>
      <p:sp>
        <p:nvSpPr>
          <p:cNvPr id="5" name="Content Placeholder 4"/>
          <p:cNvSpPr>
            <a:spLocks noGrp="1"/>
          </p:cNvSpPr>
          <p:nvPr>
            <p:ph idx="1"/>
          </p:nvPr>
        </p:nvSpPr>
        <p:spPr/>
        <p:txBody>
          <a:bodyPr>
            <a:normAutofit/>
          </a:bodyPr>
          <a:lstStyle/>
          <a:p>
            <a:pPr>
              <a:defRPr/>
            </a:pPr>
            <a:r>
              <a:rPr lang="en-US" sz="2400" dirty="0"/>
              <a:t>W</a:t>
            </a:r>
            <a:r>
              <a:rPr lang="en-US" dirty="0"/>
              <a:t>ith only one point moved to an extreme value, the correlation for the same data increased from 0.26 to 0.91</a:t>
            </a:r>
            <a:r>
              <a:rPr lang="en-US" dirty="0" smtClean="0"/>
              <a:t>.</a:t>
            </a:r>
            <a:endParaRPr lang="en-US" dirty="0"/>
          </a:p>
          <a:p>
            <a:pPr>
              <a:spcBef>
                <a:spcPts val="1600"/>
              </a:spcBef>
              <a:defRPr/>
            </a:pPr>
            <a:r>
              <a:rPr lang="en-US" dirty="0"/>
              <a:t>Similarly, the </a:t>
            </a:r>
            <a:r>
              <a:rPr lang="el-GR" i="1" dirty="0">
                <a:cs typeface="Arial" charset="0"/>
              </a:rPr>
              <a:t>β</a:t>
            </a:r>
            <a:r>
              <a:rPr lang="en-US" i="1" baseline="-25000" dirty="0">
                <a:cs typeface="Arial" charset="0"/>
              </a:rPr>
              <a:t>0</a:t>
            </a:r>
            <a:r>
              <a:rPr lang="en-US" dirty="0">
                <a:cs typeface="Arial" charset="0"/>
              </a:rPr>
              <a:t> </a:t>
            </a:r>
            <a:r>
              <a:rPr lang="en-US" dirty="0"/>
              <a:t>and </a:t>
            </a:r>
            <a:r>
              <a:rPr lang="el-GR" i="1" dirty="0">
                <a:cs typeface="Arial" charset="0"/>
              </a:rPr>
              <a:t>β</a:t>
            </a:r>
            <a:r>
              <a:rPr lang="en-US" i="1" baseline="-25000" dirty="0">
                <a:cs typeface="Arial" charset="0"/>
              </a:rPr>
              <a:t>1</a:t>
            </a:r>
            <a:r>
              <a:rPr lang="en-US" dirty="0">
                <a:cs typeface="Arial" charset="0"/>
              </a:rPr>
              <a:t> </a:t>
            </a:r>
            <a:r>
              <a:rPr lang="en-US" dirty="0"/>
              <a:t>values changed from</a:t>
            </a:r>
          </a:p>
          <a:p>
            <a:pPr lvl="1">
              <a:spcBef>
                <a:spcPct val="20000"/>
              </a:spcBef>
              <a:defRPr/>
            </a:pPr>
            <a:r>
              <a:rPr lang="en-US" dirty="0" smtClean="0"/>
              <a:t>18.23 </a:t>
            </a:r>
            <a:r>
              <a:rPr lang="en-US" dirty="0"/>
              <a:t>to -17,76 for </a:t>
            </a:r>
            <a:r>
              <a:rPr lang="el-GR" i="1" dirty="0">
                <a:cs typeface="Arial" charset="0"/>
              </a:rPr>
              <a:t>β</a:t>
            </a:r>
            <a:r>
              <a:rPr lang="en-US" i="1" baseline="-25000" dirty="0">
                <a:cs typeface="Arial" charset="0"/>
              </a:rPr>
              <a:t>0</a:t>
            </a:r>
            <a:r>
              <a:rPr lang="en-US" dirty="0">
                <a:cs typeface="Arial" charset="0"/>
              </a:rPr>
              <a:t> </a:t>
            </a:r>
            <a:endParaRPr lang="en-US" dirty="0"/>
          </a:p>
          <a:p>
            <a:pPr lvl="1">
              <a:defRPr/>
            </a:pPr>
            <a:r>
              <a:rPr lang="en-US" dirty="0" smtClean="0"/>
              <a:t>1.02 </a:t>
            </a:r>
            <a:r>
              <a:rPr lang="en-US" dirty="0"/>
              <a:t>to 5.08 for </a:t>
            </a:r>
            <a:r>
              <a:rPr lang="el-GR" i="1" dirty="0">
                <a:cs typeface="Arial" charset="0"/>
              </a:rPr>
              <a:t>β</a:t>
            </a:r>
            <a:r>
              <a:rPr lang="en-US" i="1" baseline="-25000" dirty="0">
                <a:cs typeface="Arial" charset="0"/>
              </a:rPr>
              <a:t>1</a:t>
            </a:r>
            <a:r>
              <a:rPr lang="en-US" dirty="0">
                <a:cs typeface="Arial" charset="0"/>
              </a:rPr>
              <a:t> </a:t>
            </a:r>
            <a:endParaRPr lang="en-US" dirty="0"/>
          </a:p>
          <a:p>
            <a:pPr>
              <a:spcBef>
                <a:spcPts val="1600"/>
              </a:spcBef>
              <a:defRPr/>
            </a:pPr>
            <a:r>
              <a:rPr lang="en-US" dirty="0"/>
              <a:t>With an average productivity of 3.02 and 3.31 hours per page, </a:t>
            </a:r>
            <a:r>
              <a:rPr lang="en-US" dirty="0" smtClean="0"/>
              <a:t/>
            </a:r>
            <a:br>
              <a:rPr lang="en-US" dirty="0" smtClean="0"/>
            </a:br>
            <a:r>
              <a:rPr lang="en-US" dirty="0" smtClean="0"/>
              <a:t>both </a:t>
            </a:r>
            <a:r>
              <a:rPr lang="en-US" dirty="0"/>
              <a:t>of these </a:t>
            </a:r>
            <a:r>
              <a:rPr lang="el-GR" i="1" dirty="0">
                <a:cs typeface="Arial" charset="0"/>
              </a:rPr>
              <a:t>β</a:t>
            </a:r>
            <a:r>
              <a:rPr lang="en-US" i="1" baseline="-25000" dirty="0">
                <a:cs typeface="Arial" charset="0"/>
              </a:rPr>
              <a:t>1</a:t>
            </a:r>
            <a:r>
              <a:rPr lang="en-US" dirty="0">
                <a:cs typeface="Arial" charset="0"/>
              </a:rPr>
              <a:t> </a:t>
            </a:r>
            <a:r>
              <a:rPr lang="en-US" dirty="0"/>
              <a:t>values are misleading</a:t>
            </a:r>
            <a:r>
              <a:rPr lang="en-US" dirty="0" smtClean="0"/>
              <a:t>.</a:t>
            </a:r>
            <a:endParaRPr lang="en-US" dirty="0"/>
          </a:p>
          <a:p>
            <a:pPr>
              <a:spcBef>
                <a:spcPts val="1600"/>
              </a:spcBef>
              <a:defRPr/>
            </a:pPr>
            <a:r>
              <a:rPr lang="en-US" dirty="0"/>
              <a:t>With one extreme point, you probably should not </a:t>
            </a:r>
            <a:r>
              <a:rPr lang="en-US" dirty="0" smtClean="0"/>
              <a:t/>
            </a:r>
            <a:br>
              <a:rPr lang="en-US" dirty="0" smtClean="0"/>
            </a:br>
            <a:r>
              <a:rPr lang="en-US" dirty="0" smtClean="0"/>
              <a:t>use </a:t>
            </a:r>
            <a:r>
              <a:rPr lang="en-US" dirty="0"/>
              <a:t>regression</a:t>
            </a:r>
            <a:r>
              <a:rPr lang="en-US" dirty="0" smtClean="0"/>
              <a:t>.</a:t>
            </a:r>
            <a:endParaRPr lang="en-US" dirty="0"/>
          </a:p>
        </p:txBody>
      </p:sp>
      <p:sp>
        <p:nvSpPr>
          <p:cNvPr id="10" name="TextBox 9"/>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3856644343"/>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0946" name="Rectangle 2"/>
          <p:cNvSpPr>
            <a:spLocks noGrp="1" noChangeArrowheads="1"/>
          </p:cNvSpPr>
          <p:nvPr>
            <p:ph type="title"/>
          </p:nvPr>
        </p:nvSpPr>
        <p:spPr/>
        <p:txBody>
          <a:bodyPr/>
          <a:lstStyle/>
          <a:p>
            <a:r>
              <a:rPr lang="en-US" smtClean="0"/>
              <a:t>Messages to Remember</a:t>
            </a:r>
          </a:p>
        </p:txBody>
      </p:sp>
      <p:sp>
        <p:nvSpPr>
          <p:cNvPr id="5" name="Content Placeholder 4"/>
          <p:cNvSpPr>
            <a:spLocks noGrp="1"/>
          </p:cNvSpPr>
          <p:nvPr>
            <p:ph idx="1"/>
          </p:nvPr>
        </p:nvSpPr>
        <p:spPr/>
        <p:txBody>
          <a:bodyPr/>
          <a:lstStyle/>
          <a:p>
            <a:pPr>
              <a:defRPr/>
            </a:pPr>
            <a:r>
              <a:rPr lang="en-US" dirty="0"/>
              <a:t>The PROBE method provides a structured way to make size and development time estimates.</a:t>
            </a:r>
          </a:p>
          <a:p>
            <a:pPr marL="347663" lvl="1" indent="-231775">
              <a:defRPr/>
            </a:pPr>
            <a:r>
              <a:rPr lang="en-US" dirty="0"/>
              <a:t>It uses your personal development data.</a:t>
            </a:r>
          </a:p>
          <a:p>
            <a:pPr marL="347663" lvl="1" indent="-231775">
              <a:defRPr/>
            </a:pPr>
            <a:r>
              <a:rPr lang="en-US" dirty="0"/>
              <a:t>It provides a statistically sound range within which actual program size and development time are likely to fall.</a:t>
            </a:r>
          </a:p>
          <a:p>
            <a:pPr marL="347663" lvl="1" indent="-231775">
              <a:buNone/>
              <a:defRPr/>
            </a:pPr>
            <a:endParaRPr lang="en-US" dirty="0"/>
          </a:p>
          <a:p>
            <a:pPr>
              <a:defRPr/>
            </a:pPr>
            <a:r>
              <a:rPr lang="en-US" dirty="0"/>
              <a:t>With a statistically sound estimating method like PROBE, you can calculate the likely estimating error</a:t>
            </a:r>
            <a:r>
              <a:rPr lang="en-US" dirty="0" smtClean="0"/>
              <a:t>.</a:t>
            </a:r>
            <a:endParaRPr lang="en-US" dirty="0"/>
          </a:p>
        </p:txBody>
      </p:sp>
      <p:sp>
        <p:nvSpPr>
          <p:cNvPr id="7" name="TextBox 6"/>
          <p:cNvSpPr txBox="1"/>
          <p:nvPr/>
        </p:nvSpPr>
        <p:spPr>
          <a:xfrm>
            <a:off x="495785" y="4611619"/>
            <a:ext cx="2879625" cy="338554"/>
          </a:xfrm>
          <a:prstGeom prst="rect">
            <a:avLst/>
          </a:prstGeom>
          <a:noFill/>
        </p:spPr>
        <p:txBody>
          <a:bodyPr wrap="square" lIns="0" tIns="0" rIns="0" bIns="0" rtlCol="0">
            <a:spAutoFit/>
          </a:bodyPr>
          <a:lstStyle/>
          <a:p>
            <a:endParaRPr lang="en-US" sz="2200" dirty="0" smtClean="0">
              <a:latin typeface="Arial"/>
              <a:cs typeface="Arial"/>
            </a:endParaRPr>
          </a:p>
        </p:txBody>
      </p:sp>
      <p:sp>
        <p:nvSpPr>
          <p:cNvPr id="11" name="TextBox 10"/>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240898355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618" name="Rectangle 2"/>
          <p:cNvSpPr>
            <a:spLocks noGrp="1" noChangeArrowheads="1"/>
          </p:cNvSpPr>
          <p:nvPr>
            <p:ph type="title"/>
          </p:nvPr>
        </p:nvSpPr>
        <p:spPr/>
        <p:txBody>
          <a:bodyPr/>
          <a:lstStyle/>
          <a:p>
            <a:r>
              <a:rPr lang="en-US" smtClean="0"/>
              <a:t>Lecture Topics</a:t>
            </a:r>
          </a:p>
        </p:txBody>
      </p:sp>
      <p:sp>
        <p:nvSpPr>
          <p:cNvPr id="5" name="Content Placeholder 4"/>
          <p:cNvSpPr>
            <a:spLocks noGrp="1"/>
          </p:cNvSpPr>
          <p:nvPr>
            <p:ph sz="half" idx="2"/>
          </p:nvPr>
        </p:nvSpPr>
        <p:spPr/>
        <p:txBody>
          <a:bodyPr/>
          <a:lstStyle/>
          <a:p>
            <a:r>
              <a:rPr lang="en-US" dirty="0" smtClean="0"/>
              <a:t>The prediction interval</a:t>
            </a:r>
          </a:p>
          <a:p>
            <a:endParaRPr lang="en-US" dirty="0" smtClean="0"/>
          </a:p>
          <a:p>
            <a:r>
              <a:rPr lang="en-US" dirty="0" smtClean="0"/>
              <a:t>Organizing proxy data</a:t>
            </a:r>
          </a:p>
          <a:p>
            <a:endParaRPr lang="en-US" dirty="0" smtClean="0"/>
          </a:p>
          <a:p>
            <a:r>
              <a:rPr lang="en-US" dirty="0" smtClean="0"/>
              <a:t>Estimating with limited data</a:t>
            </a:r>
          </a:p>
          <a:p>
            <a:endParaRPr lang="en-US" dirty="0" smtClean="0"/>
          </a:p>
          <a:p>
            <a:r>
              <a:rPr lang="en-US" dirty="0" smtClean="0"/>
              <a:t>Estimating accuracy</a:t>
            </a:r>
          </a:p>
          <a:p>
            <a:endParaRPr lang="en-US" dirty="0" smtClean="0"/>
          </a:p>
          <a:p>
            <a:r>
              <a:rPr lang="en-US" dirty="0" smtClean="0"/>
              <a:t>Estimating considerations</a:t>
            </a:r>
            <a:endParaRPr lang="en-US" dirty="0"/>
          </a:p>
        </p:txBody>
      </p:sp>
      <p:sp>
        <p:nvSpPr>
          <p:cNvPr id="12" name="TextBox 11"/>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50368685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4690" name="Rectangle 2"/>
          <p:cNvSpPr>
            <a:spLocks noGrp="1" noChangeArrowheads="1"/>
          </p:cNvSpPr>
          <p:nvPr>
            <p:ph type="title"/>
          </p:nvPr>
        </p:nvSpPr>
        <p:spPr/>
        <p:txBody>
          <a:bodyPr/>
          <a:lstStyle/>
          <a:p>
            <a:r>
              <a:rPr lang="en-US" smtClean="0"/>
              <a:t>The Prediction Interval</a:t>
            </a:r>
          </a:p>
        </p:txBody>
      </p:sp>
      <p:sp>
        <p:nvSpPr>
          <p:cNvPr id="5" name="Content Placeholder 4"/>
          <p:cNvSpPr>
            <a:spLocks noGrp="1"/>
          </p:cNvSpPr>
          <p:nvPr>
            <p:ph idx="1"/>
          </p:nvPr>
        </p:nvSpPr>
        <p:spPr/>
        <p:txBody>
          <a:bodyPr/>
          <a:lstStyle/>
          <a:p>
            <a:r>
              <a:rPr lang="en-US" dirty="0" smtClean="0"/>
              <a:t>The prediction interval provides a likely range around the estimate.</a:t>
            </a:r>
          </a:p>
          <a:p>
            <a:pPr lvl="1"/>
            <a:r>
              <a:rPr lang="en-US" dirty="0" smtClean="0"/>
              <a:t>A 70% prediction interval gives the range within which the actual size will likely fall 70% of the time.</a:t>
            </a:r>
          </a:p>
          <a:p>
            <a:pPr lvl="1"/>
            <a:r>
              <a:rPr lang="en-US" dirty="0" smtClean="0"/>
              <a:t>The prediction interval is not a forecast, only an expectation.</a:t>
            </a:r>
          </a:p>
          <a:p>
            <a:pPr lvl="1"/>
            <a:r>
              <a:rPr lang="en-US" dirty="0" smtClean="0"/>
              <a:t>It applies only if the estimate behaves like the historical data.</a:t>
            </a:r>
          </a:p>
          <a:p>
            <a:pPr lvl="1"/>
            <a:r>
              <a:rPr lang="en-US" dirty="0" smtClean="0"/>
              <a:t>It is calculated from the same data used to calculate the regression parameters.</a:t>
            </a:r>
          </a:p>
          <a:p>
            <a:endParaRPr lang="en-US" dirty="0"/>
          </a:p>
        </p:txBody>
      </p:sp>
      <p:sp>
        <p:nvSpPr>
          <p:cNvPr id="12" name="TextBox 11"/>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243374404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6747" name="Rectangle 11"/>
          <p:cNvSpPr>
            <a:spLocks noGrp="1" noChangeArrowheads="1"/>
          </p:cNvSpPr>
          <p:nvPr>
            <p:ph type="title"/>
          </p:nvPr>
        </p:nvSpPr>
        <p:spPr/>
        <p:txBody>
          <a:bodyPr/>
          <a:lstStyle/>
          <a:p>
            <a:r>
              <a:rPr lang="en-US" smtClean="0"/>
              <a:t>A Prediction Interval Example</a:t>
            </a:r>
          </a:p>
        </p:txBody>
      </p:sp>
      <p:pic>
        <p:nvPicPr>
          <p:cNvPr id="756742" name="Picture 6"/>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a:xfrm>
            <a:off x="2194719" y="2188369"/>
            <a:ext cx="4733925" cy="2800350"/>
          </a:xfrm>
        </p:spPr>
      </p:pic>
      <p:sp>
        <p:nvSpPr>
          <p:cNvPr id="756744" name="Text Box 8"/>
          <p:cNvSpPr txBox="1">
            <a:spLocks noChangeArrowheads="1"/>
          </p:cNvSpPr>
          <p:nvPr/>
        </p:nvSpPr>
        <p:spPr bwMode="auto">
          <a:xfrm>
            <a:off x="3997325" y="1527175"/>
            <a:ext cx="186690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0" tIns="0" rIns="0" bIns="0">
            <a:spAutoFit/>
          </a:bodyPr>
          <a:lstStyle/>
          <a:p>
            <a:pPr>
              <a:buFontTx/>
              <a:buNone/>
              <a:defRPr/>
            </a:pPr>
            <a:r>
              <a:rPr lang="en-US" sz="1800" b="1">
                <a:cs typeface="+mn-cs"/>
              </a:rPr>
              <a:t>27 C++ programs</a:t>
            </a:r>
          </a:p>
        </p:txBody>
      </p:sp>
      <p:sp>
        <p:nvSpPr>
          <p:cNvPr id="756745" name="Line 9"/>
          <p:cNvSpPr>
            <a:spLocks noChangeShapeType="1"/>
          </p:cNvSpPr>
          <p:nvPr/>
        </p:nvSpPr>
        <p:spPr bwMode="auto">
          <a:xfrm flipV="1">
            <a:off x="2871788" y="3286125"/>
            <a:ext cx="4557712" cy="1757363"/>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spAutoFit/>
          </a:bodyPr>
          <a:lstStyle/>
          <a:p>
            <a:pPr>
              <a:defRPr/>
            </a:pPr>
            <a:endParaRPr lang="en-US">
              <a:cs typeface="+mn-cs"/>
            </a:endParaRPr>
          </a:p>
        </p:txBody>
      </p:sp>
      <p:sp>
        <p:nvSpPr>
          <p:cNvPr id="10" name="TextBox 9"/>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1754873600"/>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4578" name="Rectangle 2"/>
          <p:cNvSpPr>
            <a:spLocks noGrp="1" noChangeArrowheads="1"/>
          </p:cNvSpPr>
          <p:nvPr>
            <p:ph type="title"/>
          </p:nvPr>
        </p:nvSpPr>
        <p:spPr/>
        <p:txBody>
          <a:bodyPr/>
          <a:lstStyle/>
          <a:p>
            <a:r>
              <a:rPr lang="en-US" smtClean="0"/>
              <a:t>The Range Calculation</a:t>
            </a:r>
          </a:p>
        </p:txBody>
      </p:sp>
      <p:graphicFrame>
        <p:nvGraphicFramePr>
          <p:cNvPr id="13" name="Object 6"/>
          <p:cNvGraphicFramePr>
            <a:graphicFrameLocks noGrp="1" noChangeAspect="1"/>
          </p:cNvGraphicFramePr>
          <p:nvPr>
            <p:ph idx="1"/>
            <p:extLst>
              <p:ext uri="{D42A27DB-BD31-4B8C-83A1-F6EECF244321}">
                <p14:modId xmlns:p14="http://schemas.microsoft.com/office/powerpoint/2010/main" val="678239783"/>
              </p:ext>
            </p:extLst>
          </p:nvPr>
        </p:nvGraphicFramePr>
        <p:xfrm>
          <a:off x="-430213" y="2646363"/>
          <a:ext cx="10009188" cy="1487487"/>
        </p:xfrm>
        <a:graphic>
          <a:graphicData uri="http://schemas.openxmlformats.org/presentationml/2006/ole">
            <mc:AlternateContent xmlns:mc="http://schemas.openxmlformats.org/markup-compatibility/2006">
              <mc:Choice xmlns:v="urn:schemas-microsoft-com:vml" Requires="v">
                <p:oleObj spid="_x0000_s7189" name="Document" r:id="rId4" imgW="5480324" imgH="814150" progId="Word.Document.8">
                  <p:embed/>
                </p:oleObj>
              </mc:Choice>
              <mc:Fallback>
                <p:oleObj name="Document" r:id="rId4" imgW="5480324" imgH="814150"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0213" y="2646363"/>
                        <a:ext cx="10009188" cy="14874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pic>
                </p:oleObj>
              </mc:Fallback>
            </mc:AlternateContent>
          </a:graphicData>
        </a:graphic>
      </p:graphicFrame>
      <p:sp>
        <p:nvSpPr>
          <p:cNvPr id="664585" name="Text Box 9"/>
          <p:cNvSpPr txBox="1">
            <a:spLocks noChangeArrowheads="1"/>
          </p:cNvSpPr>
          <p:nvPr/>
        </p:nvSpPr>
        <p:spPr bwMode="auto">
          <a:xfrm>
            <a:off x="388938" y="4149113"/>
            <a:ext cx="8323262" cy="19035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lIns="0" tIns="0" rIns="0" bIns="0">
            <a:spAutoFit/>
          </a:bodyPr>
          <a:lstStyle/>
          <a:p>
            <a:pPr>
              <a:lnSpc>
                <a:spcPct val="90000"/>
              </a:lnSpc>
              <a:spcBef>
                <a:spcPts val="300"/>
              </a:spcBef>
              <a:buFontTx/>
              <a:buNone/>
              <a:tabLst>
                <a:tab pos="1317625" algn="l"/>
              </a:tabLst>
              <a:defRPr/>
            </a:pPr>
            <a:r>
              <a:rPr lang="en-US" sz="1800" dirty="0">
                <a:latin typeface="Arial"/>
                <a:cs typeface="Arial"/>
              </a:rPr>
              <a:t>The variables are</a:t>
            </a:r>
          </a:p>
          <a:p>
            <a:pPr lvl="1">
              <a:lnSpc>
                <a:spcPct val="90000"/>
              </a:lnSpc>
              <a:spcBef>
                <a:spcPts val="300"/>
              </a:spcBef>
              <a:buFontTx/>
              <a:buNone/>
              <a:tabLst>
                <a:tab pos="1317625" algn="l"/>
              </a:tabLst>
              <a:defRPr/>
            </a:pPr>
            <a:r>
              <a:rPr lang="en-US" sz="1800" dirty="0" smtClean="0">
                <a:latin typeface="Arial"/>
                <a:cs typeface="Arial"/>
              </a:rPr>
              <a:t>n - 	number </a:t>
            </a:r>
            <a:r>
              <a:rPr lang="en-US" sz="1800" dirty="0">
                <a:latin typeface="Arial"/>
                <a:cs typeface="Arial"/>
              </a:rPr>
              <a:t>of data points</a:t>
            </a:r>
          </a:p>
          <a:p>
            <a:pPr lvl="1">
              <a:lnSpc>
                <a:spcPct val="90000"/>
              </a:lnSpc>
              <a:spcBef>
                <a:spcPts val="300"/>
              </a:spcBef>
              <a:buFontTx/>
              <a:buNone/>
              <a:tabLst>
                <a:tab pos="1317625" algn="l"/>
              </a:tabLst>
              <a:defRPr/>
            </a:pPr>
            <a:r>
              <a:rPr lang="el-GR" sz="1800" dirty="0" smtClean="0">
                <a:latin typeface="Arial"/>
                <a:cs typeface="Arial"/>
              </a:rPr>
              <a:t>σ</a:t>
            </a:r>
            <a:r>
              <a:rPr lang="en-US" sz="1800" dirty="0" smtClean="0">
                <a:latin typeface="Arial"/>
                <a:cs typeface="Arial"/>
              </a:rPr>
              <a:t> - 	the </a:t>
            </a:r>
            <a:r>
              <a:rPr lang="en-US" sz="1800" dirty="0">
                <a:latin typeface="Arial"/>
                <a:cs typeface="Arial"/>
              </a:rPr>
              <a:t>standard deviation around the regression line</a:t>
            </a:r>
          </a:p>
          <a:p>
            <a:pPr lvl="1">
              <a:lnSpc>
                <a:spcPct val="90000"/>
              </a:lnSpc>
              <a:spcBef>
                <a:spcPts val="300"/>
              </a:spcBef>
              <a:buFontTx/>
              <a:buNone/>
              <a:tabLst>
                <a:tab pos="1317625" algn="l"/>
              </a:tabLst>
              <a:defRPr/>
            </a:pPr>
            <a:r>
              <a:rPr lang="en-US" sz="1800" dirty="0">
                <a:latin typeface="Arial"/>
                <a:cs typeface="Arial"/>
              </a:rPr>
              <a:t>t(p, </a:t>
            </a:r>
            <a:r>
              <a:rPr lang="en-US" sz="1800" dirty="0" err="1">
                <a:latin typeface="Arial"/>
                <a:cs typeface="Arial"/>
              </a:rPr>
              <a:t>df</a:t>
            </a:r>
            <a:r>
              <a:rPr lang="en-US" sz="1800" dirty="0" smtClean="0">
                <a:latin typeface="Arial"/>
                <a:cs typeface="Arial"/>
              </a:rPr>
              <a:t>)- 	the </a:t>
            </a:r>
            <a:r>
              <a:rPr lang="en-US" sz="1800" dirty="0">
                <a:latin typeface="Arial"/>
                <a:cs typeface="Arial"/>
              </a:rPr>
              <a:t>t distribution value for probability p (70%) and </a:t>
            </a:r>
            <a:r>
              <a:rPr lang="en-US" sz="1800" dirty="0" err="1">
                <a:latin typeface="Arial"/>
                <a:cs typeface="Arial"/>
              </a:rPr>
              <a:t>df</a:t>
            </a:r>
            <a:r>
              <a:rPr lang="en-US" sz="1800" dirty="0">
                <a:latin typeface="Arial"/>
                <a:cs typeface="Arial"/>
              </a:rPr>
              <a:t> (n-2) degrees </a:t>
            </a:r>
            <a:r>
              <a:rPr lang="en-US" sz="1800" dirty="0" smtClean="0">
                <a:latin typeface="Arial"/>
                <a:cs typeface="Arial"/>
              </a:rPr>
              <a:t/>
            </a:r>
            <a:br>
              <a:rPr lang="en-US" sz="1800" dirty="0" smtClean="0">
                <a:latin typeface="Arial"/>
                <a:cs typeface="Arial"/>
              </a:rPr>
            </a:br>
            <a:r>
              <a:rPr lang="en-US" sz="1800" dirty="0" smtClean="0">
                <a:latin typeface="Arial"/>
                <a:cs typeface="Arial"/>
              </a:rPr>
              <a:t>	of </a:t>
            </a:r>
            <a:r>
              <a:rPr lang="en-US" sz="1800" dirty="0">
                <a:latin typeface="Arial"/>
                <a:cs typeface="Arial"/>
              </a:rPr>
              <a:t>freedom</a:t>
            </a:r>
          </a:p>
          <a:p>
            <a:pPr lvl="1">
              <a:lnSpc>
                <a:spcPct val="90000"/>
              </a:lnSpc>
              <a:spcBef>
                <a:spcPts val="300"/>
              </a:spcBef>
              <a:buFontTx/>
              <a:buNone/>
              <a:tabLst>
                <a:tab pos="1317625" algn="l"/>
              </a:tabLst>
              <a:defRPr/>
            </a:pPr>
            <a:r>
              <a:rPr lang="en-US" sz="1800" dirty="0">
                <a:latin typeface="Arial"/>
                <a:cs typeface="Arial"/>
              </a:rPr>
              <a:t>x - </a:t>
            </a:r>
            <a:r>
              <a:rPr lang="en-US" sz="1800" dirty="0" smtClean="0">
                <a:latin typeface="Arial"/>
                <a:cs typeface="Arial"/>
              </a:rPr>
              <a:t>	the </a:t>
            </a:r>
            <a:r>
              <a:rPr lang="en-US" sz="1800" dirty="0">
                <a:latin typeface="Arial"/>
                <a:cs typeface="Arial"/>
              </a:rPr>
              <a:t>data: k - the estimate, </a:t>
            </a:r>
            <a:r>
              <a:rPr lang="en-US" sz="1800" dirty="0" err="1">
                <a:latin typeface="Arial"/>
                <a:cs typeface="Arial"/>
              </a:rPr>
              <a:t>i</a:t>
            </a:r>
            <a:r>
              <a:rPr lang="en-US" sz="1800" dirty="0">
                <a:latin typeface="Arial"/>
                <a:cs typeface="Arial"/>
              </a:rPr>
              <a:t> - a data point, and </a:t>
            </a:r>
            <a:r>
              <a:rPr lang="en-US" sz="1800" dirty="0" err="1">
                <a:latin typeface="Arial"/>
                <a:cs typeface="Arial"/>
              </a:rPr>
              <a:t>avg</a:t>
            </a:r>
            <a:r>
              <a:rPr lang="en-US" sz="1800" dirty="0">
                <a:latin typeface="Arial"/>
                <a:cs typeface="Arial"/>
              </a:rPr>
              <a:t> - average of </a:t>
            </a:r>
            <a:r>
              <a:rPr lang="en-US" sz="1800" dirty="0" smtClean="0">
                <a:latin typeface="Arial"/>
                <a:cs typeface="Arial"/>
              </a:rPr>
              <a:t/>
            </a:r>
            <a:br>
              <a:rPr lang="en-US" sz="1800" dirty="0" smtClean="0">
                <a:latin typeface="Arial"/>
                <a:cs typeface="Arial"/>
              </a:rPr>
            </a:br>
            <a:r>
              <a:rPr lang="en-US" sz="1800" dirty="0" smtClean="0">
                <a:latin typeface="Arial"/>
                <a:cs typeface="Arial"/>
              </a:rPr>
              <a:t>	the </a:t>
            </a:r>
            <a:r>
              <a:rPr lang="en-US" sz="1800" dirty="0">
                <a:latin typeface="Arial"/>
                <a:cs typeface="Arial"/>
              </a:rPr>
              <a:t>data </a:t>
            </a:r>
          </a:p>
        </p:txBody>
      </p:sp>
      <p:sp>
        <p:nvSpPr>
          <p:cNvPr id="7" name="Rectangle 6"/>
          <p:cNvSpPr/>
          <p:nvPr/>
        </p:nvSpPr>
        <p:spPr>
          <a:xfrm>
            <a:off x="388938" y="1123950"/>
            <a:ext cx="8323262" cy="1200329"/>
          </a:xfrm>
          <a:prstGeom prst="rect">
            <a:avLst/>
          </a:prstGeom>
        </p:spPr>
        <p:txBody>
          <a:bodyPr wrap="square">
            <a:spAutoFit/>
          </a:bodyPr>
          <a:lstStyle/>
          <a:p>
            <a:pPr>
              <a:defRPr/>
            </a:pPr>
            <a:r>
              <a:rPr lang="en-US" dirty="0">
                <a:latin typeface="Arial"/>
                <a:cs typeface="Arial"/>
              </a:rPr>
              <a:t>The range defines the likely error around the projection within which the actual value is likely to fall.</a:t>
            </a:r>
          </a:p>
          <a:p>
            <a:pPr>
              <a:defRPr/>
            </a:pPr>
            <a:endParaRPr lang="en-US" dirty="0">
              <a:latin typeface="Arial"/>
              <a:cs typeface="Arial"/>
            </a:endParaRPr>
          </a:p>
          <a:p>
            <a:pPr>
              <a:defRPr/>
            </a:pPr>
            <a:r>
              <a:rPr lang="en-US" dirty="0">
                <a:latin typeface="Arial"/>
                <a:cs typeface="Arial"/>
              </a:rPr>
              <a:t>Widely scattered data will have a wider range than closely bunched data.</a:t>
            </a:r>
          </a:p>
        </p:txBody>
      </p:sp>
      <p:sp>
        <p:nvSpPr>
          <p:cNvPr id="14" name="TextBox 13"/>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23800245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9378" name="Rectangle 2"/>
          <p:cNvSpPr>
            <a:spLocks noGrp="1" noChangeArrowheads="1"/>
          </p:cNvSpPr>
          <p:nvPr>
            <p:ph type="title"/>
          </p:nvPr>
        </p:nvSpPr>
        <p:spPr/>
        <p:txBody>
          <a:bodyPr/>
          <a:lstStyle/>
          <a:p>
            <a:r>
              <a:rPr lang="en-US" smtClean="0"/>
              <a:t>The Standard Deviation Calculation</a:t>
            </a:r>
          </a:p>
        </p:txBody>
      </p:sp>
      <p:sp>
        <p:nvSpPr>
          <p:cNvPr id="7" name="Content Placeholder 6"/>
          <p:cNvSpPr>
            <a:spLocks noGrp="1"/>
          </p:cNvSpPr>
          <p:nvPr>
            <p:ph idx="1"/>
          </p:nvPr>
        </p:nvSpPr>
        <p:spPr>
          <a:xfrm>
            <a:off x="401933" y="1081758"/>
            <a:ext cx="8320035" cy="2049254"/>
          </a:xfrm>
        </p:spPr>
        <p:txBody>
          <a:bodyPr>
            <a:normAutofit/>
          </a:bodyPr>
          <a:lstStyle/>
          <a:p>
            <a:pPr>
              <a:defRPr/>
            </a:pPr>
            <a:r>
              <a:rPr lang="en-US" sz="1800" dirty="0"/>
              <a:t>The standard deviation measures the variability of the data around the </a:t>
            </a:r>
            <a:r>
              <a:rPr lang="en-US" sz="1800" dirty="0" smtClean="0"/>
              <a:t/>
            </a:r>
            <a:br>
              <a:rPr lang="en-US" sz="1800" dirty="0" smtClean="0"/>
            </a:br>
            <a:r>
              <a:rPr lang="en-US" sz="1800" dirty="0" smtClean="0"/>
              <a:t>regression </a:t>
            </a:r>
            <a:r>
              <a:rPr lang="en-US" sz="1800" dirty="0"/>
              <a:t>line.</a:t>
            </a:r>
          </a:p>
          <a:p>
            <a:pPr>
              <a:defRPr/>
            </a:pPr>
            <a:endParaRPr lang="en-US" sz="1800" dirty="0"/>
          </a:p>
          <a:p>
            <a:pPr>
              <a:defRPr/>
            </a:pPr>
            <a:r>
              <a:rPr lang="en-US" sz="1800" dirty="0"/>
              <a:t>Widely scattered data will have a higher standard deviation  than closely </a:t>
            </a:r>
            <a:r>
              <a:rPr lang="en-US" sz="1800" dirty="0" smtClean="0"/>
              <a:t/>
            </a:r>
            <a:br>
              <a:rPr lang="en-US" sz="1800" dirty="0" smtClean="0"/>
            </a:br>
            <a:r>
              <a:rPr lang="en-US" sz="1800" dirty="0" smtClean="0"/>
              <a:t>bunched </a:t>
            </a:r>
            <a:r>
              <a:rPr lang="en-US" sz="1800" dirty="0"/>
              <a:t>data</a:t>
            </a:r>
            <a:r>
              <a:rPr lang="en-US" sz="1800" dirty="0" smtClean="0"/>
              <a:t>.</a:t>
            </a:r>
            <a:endParaRPr lang="en-US" sz="1800" dirty="0"/>
          </a:p>
        </p:txBody>
      </p:sp>
      <p:sp>
        <p:nvSpPr>
          <p:cNvPr id="12" name="Content Placeholder 6"/>
          <p:cNvSpPr txBox="1">
            <a:spLocks/>
          </p:cNvSpPr>
          <p:nvPr/>
        </p:nvSpPr>
        <p:spPr>
          <a:xfrm>
            <a:off x="401933" y="4511607"/>
            <a:ext cx="8320035" cy="446392"/>
          </a:xfrm>
          <a:prstGeom prst="rect">
            <a:avLst/>
          </a:prstGeom>
        </p:spPr>
        <p:txBody>
          <a:bodyPr vert="horz" lIns="0" tIns="0" rIns="0" bIns="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800" dirty="0"/>
              <a:t>The standard deviation </a:t>
            </a:r>
            <a:r>
              <a:rPr lang="en-US" sz="1800" dirty="0" err="1"/>
              <a:t>σ</a:t>
            </a:r>
            <a:r>
              <a:rPr lang="en-US" sz="1800" dirty="0"/>
              <a:t> is the square root of the variance.</a:t>
            </a:r>
          </a:p>
          <a:p>
            <a:pPr>
              <a:defRPr/>
            </a:pPr>
            <a:endParaRPr lang="en-US" sz="1800" dirty="0"/>
          </a:p>
        </p:txBody>
      </p:sp>
      <p:graphicFrame>
        <p:nvGraphicFramePr>
          <p:cNvPr id="13" name="Object 7"/>
          <p:cNvGraphicFramePr>
            <a:graphicFrameLocks noChangeAspect="1"/>
          </p:cNvGraphicFramePr>
          <p:nvPr>
            <p:extLst>
              <p:ext uri="{D42A27DB-BD31-4B8C-83A1-F6EECF244321}">
                <p14:modId xmlns:p14="http://schemas.microsoft.com/office/powerpoint/2010/main" val="2261963744"/>
              </p:ext>
            </p:extLst>
          </p:nvPr>
        </p:nvGraphicFramePr>
        <p:xfrm>
          <a:off x="-436448" y="3117364"/>
          <a:ext cx="10590213" cy="1000125"/>
        </p:xfrm>
        <a:graphic>
          <a:graphicData uri="http://schemas.openxmlformats.org/presentationml/2006/ole">
            <mc:AlternateContent xmlns:mc="http://schemas.openxmlformats.org/markup-compatibility/2006">
              <mc:Choice xmlns:v="urn:schemas-microsoft-com:vml" Requires="v">
                <p:oleObj spid="_x0000_s9236" name="Document" r:id="rId4" imgW="5491445" imgH="519583" progId="Word.Document.8">
                  <p:embed/>
                </p:oleObj>
              </mc:Choice>
              <mc:Fallback>
                <p:oleObj name="Document" r:id="rId4" imgW="5491445" imgH="519583"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6448" y="3117364"/>
                        <a:ext cx="10590213" cy="10001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pic>
                </p:oleObj>
              </mc:Fallback>
            </mc:AlternateContent>
          </a:graphicData>
        </a:graphic>
      </p:graphicFrame>
      <p:sp>
        <p:nvSpPr>
          <p:cNvPr id="14" name="TextBox 13"/>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18342990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5282" name="Rectangle 2"/>
          <p:cNvSpPr>
            <a:spLocks noGrp="1" noChangeArrowheads="1"/>
          </p:cNvSpPr>
          <p:nvPr>
            <p:ph type="title"/>
          </p:nvPr>
        </p:nvSpPr>
        <p:spPr/>
        <p:txBody>
          <a:bodyPr/>
          <a:lstStyle/>
          <a:p>
            <a:r>
              <a:rPr lang="en-US" smtClean="0"/>
              <a:t>Calculate the Prediction Interval</a:t>
            </a:r>
          </a:p>
        </p:txBody>
      </p:sp>
      <p:sp>
        <p:nvSpPr>
          <p:cNvPr id="5" name="Content Placeholder 4"/>
          <p:cNvSpPr>
            <a:spLocks noGrp="1"/>
          </p:cNvSpPr>
          <p:nvPr>
            <p:ph idx="1"/>
          </p:nvPr>
        </p:nvSpPr>
        <p:spPr/>
        <p:txBody>
          <a:bodyPr/>
          <a:lstStyle/>
          <a:p>
            <a:r>
              <a:rPr lang="en-US" dirty="0" smtClean="0"/>
              <a:t>Calculate the prediction range for size and time for the example in lecture 3 (slides 42 and 43).</a:t>
            </a:r>
          </a:p>
          <a:p>
            <a:endParaRPr lang="en-US" dirty="0" smtClean="0"/>
          </a:p>
          <a:p>
            <a:r>
              <a:rPr lang="en-US" dirty="0" smtClean="0"/>
              <a:t>Calculate the upper (UPI) and lower (LPI) prediction intervals </a:t>
            </a:r>
            <a:br>
              <a:rPr lang="en-US" dirty="0" smtClean="0"/>
            </a:br>
            <a:r>
              <a:rPr lang="en-US" dirty="0" smtClean="0"/>
              <a:t>for size.</a:t>
            </a:r>
          </a:p>
          <a:p>
            <a:pPr lvl="1"/>
            <a:r>
              <a:rPr lang="en-US" dirty="0" smtClean="0"/>
              <a:t>UPI = P + Range = 538 + 235 = 773 LOC</a:t>
            </a:r>
          </a:p>
          <a:p>
            <a:pPr lvl="1"/>
            <a:r>
              <a:rPr lang="en-US" dirty="0" smtClean="0"/>
              <a:t>LPI = P - Range (or 0) = 538 - 235 = 303 LOC</a:t>
            </a:r>
          </a:p>
          <a:p>
            <a:pPr lvl="1"/>
            <a:endParaRPr lang="en-US" dirty="0" smtClean="0"/>
          </a:p>
          <a:p>
            <a:r>
              <a:rPr lang="en-US" dirty="0" smtClean="0"/>
              <a:t>Calculate the UPI and LPI prediction intervals  for time.</a:t>
            </a:r>
          </a:p>
          <a:p>
            <a:pPr lvl="1"/>
            <a:r>
              <a:rPr lang="en-US" dirty="0" smtClean="0"/>
              <a:t>UPI = Time + Range = 1186 +431 = 1617 min.</a:t>
            </a:r>
          </a:p>
          <a:p>
            <a:pPr lvl="1"/>
            <a:r>
              <a:rPr lang="en-US" dirty="0" smtClean="0"/>
              <a:t>LPI = Time - Range (or 0) = 1186 - 431 = 755 min.</a:t>
            </a:r>
          </a:p>
          <a:p>
            <a:endParaRPr lang="en-US" dirty="0"/>
          </a:p>
        </p:txBody>
      </p:sp>
      <p:sp>
        <p:nvSpPr>
          <p:cNvPr id="12" name="TextBox 11"/>
          <p:cNvSpPr txBox="1"/>
          <p:nvPr/>
        </p:nvSpPr>
        <p:spPr>
          <a:xfrm>
            <a:off x="410106" y="10680"/>
            <a:ext cx="4173007" cy="153888"/>
          </a:xfrm>
          <a:prstGeom prst="rect">
            <a:avLst/>
          </a:prstGeom>
          <a:noFill/>
        </p:spPr>
        <p:txBody>
          <a:bodyPr wrap="square" lIns="0" tIns="0" rIns="0" bIns="0" rtlCol="0">
            <a:spAutoFit/>
          </a:bodyPr>
          <a:lstStyle/>
          <a:p>
            <a:r>
              <a:rPr lang="en-US" sz="1000" dirty="0">
                <a:latin typeface="Arial"/>
                <a:cs typeface="Arial"/>
              </a:rPr>
              <a:t>Estimating with </a:t>
            </a:r>
            <a:r>
              <a:rPr lang="en-US" sz="1000" dirty="0" smtClean="0">
                <a:latin typeface="Arial"/>
                <a:cs typeface="Arial"/>
              </a:rPr>
              <a:t>PROBE </a:t>
            </a:r>
            <a:r>
              <a:rPr lang="en-US" sz="1000" dirty="0">
                <a:latin typeface="Arial"/>
                <a:cs typeface="Arial"/>
              </a:rPr>
              <a:t>II</a:t>
            </a:r>
            <a:endParaRPr lang="en-US" sz="1000" dirty="0" smtClean="0">
              <a:latin typeface="Arial"/>
              <a:cs typeface="Arial"/>
            </a:endParaRPr>
          </a:p>
        </p:txBody>
      </p:sp>
    </p:spTree>
    <p:extLst>
      <p:ext uri="{BB962C8B-B14F-4D97-AF65-F5344CB8AC3E}">
        <p14:creationId xmlns:p14="http://schemas.microsoft.com/office/powerpoint/2010/main" val="448449553"/>
      </p:ext>
    </p:extLst>
  </p:cSld>
  <p:clrMapOvr>
    <a:masterClrMapping/>
  </p:clrMapOvr>
  <p:timing>
    <p:tnLst>
      <p:par>
        <p:cTn id="1" dur="indefinite" restart="never" nodeType="tmRoot"/>
      </p:par>
    </p:tnLst>
  </p:timing>
</p:sld>
</file>

<file path=ppt/theme/theme1.xml><?xml version="1.0" encoding="utf-8"?>
<a:theme xmlns:a="http://schemas.openxmlformats.org/drawingml/2006/main" name="SEI_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Template.potx" id="{6350BFF4-E8D7-47FD-AABE-126769806450}" vid="{26473FC7-0B68-46E0-BC14-81CE8A24CB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158</TotalTime>
  <Words>2033</Words>
  <Application>Microsoft Office PowerPoint</Application>
  <PresentationFormat>On-screen Show (4:3)</PresentationFormat>
  <Paragraphs>370</Paragraphs>
  <Slides>39</Slides>
  <Notes>37</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3</vt:i4>
      </vt:variant>
      <vt:variant>
        <vt:lpstr>Slide Titles</vt:lpstr>
      </vt:variant>
      <vt:variant>
        <vt:i4>39</vt:i4>
      </vt:variant>
    </vt:vector>
  </HeadingPairs>
  <TitlesOfParts>
    <vt:vector size="47" baseType="lpstr">
      <vt:lpstr>MS PGothic</vt:lpstr>
      <vt:lpstr>Arial</vt:lpstr>
      <vt:lpstr>Calibri</vt:lpstr>
      <vt:lpstr>Times New Roman</vt:lpstr>
      <vt:lpstr>SEI_Template</vt:lpstr>
      <vt:lpstr>Document</vt:lpstr>
      <vt:lpstr>Chart</vt:lpstr>
      <vt:lpstr>Worksheet</vt:lpstr>
      <vt:lpstr>Estimating with  PROBE II</vt:lpstr>
      <vt:lpstr>PowerPoint Presentation</vt:lpstr>
      <vt:lpstr>PowerPoint Presentation</vt:lpstr>
      <vt:lpstr>Lecture Topics</vt:lpstr>
      <vt:lpstr>The Prediction Interval</vt:lpstr>
      <vt:lpstr>A Prediction Interval Example</vt:lpstr>
      <vt:lpstr>The Range Calculation</vt:lpstr>
      <vt:lpstr>The Standard Deviation Calculation</vt:lpstr>
      <vt:lpstr>Calculate the Prediction Interval</vt:lpstr>
      <vt:lpstr>Organizing Proxy Data -1 </vt:lpstr>
      <vt:lpstr>Organizing Proxy Data -2</vt:lpstr>
      <vt:lpstr>Organizing Proxy Data -3</vt:lpstr>
      <vt:lpstr>Intuitive Size Ranges -1</vt:lpstr>
      <vt:lpstr>Intuitive Size Ranges -2 </vt:lpstr>
      <vt:lpstr>Intuitive Size Ranges -3</vt:lpstr>
      <vt:lpstr>The Distribution of Size Data</vt:lpstr>
      <vt:lpstr>A Log-Normal Distribution</vt:lpstr>
      <vt:lpstr>The Log-Normal Distribution </vt:lpstr>
      <vt:lpstr>Organizing Proxy Data -4</vt:lpstr>
      <vt:lpstr>Estimating with Limited Data -1</vt:lpstr>
      <vt:lpstr>Estimating with Limited Data -2</vt:lpstr>
      <vt:lpstr>Method A (Regression): Estimated Proxy Size</vt:lpstr>
      <vt:lpstr>Method B (Regression): Plan Added and Modified Size</vt:lpstr>
      <vt:lpstr>Method C: Averaging</vt:lpstr>
      <vt:lpstr>Method D: Engineering Judgment</vt:lpstr>
      <vt:lpstr>Estimating Accuracy</vt:lpstr>
      <vt:lpstr>Combining Estimates</vt:lpstr>
      <vt:lpstr>Estimating Error: Example</vt:lpstr>
      <vt:lpstr>Combining Individual Errors</vt:lpstr>
      <vt:lpstr>Class Exercise -1</vt:lpstr>
      <vt:lpstr>Class Exercise -2</vt:lpstr>
      <vt:lpstr>Class Exercise -3</vt:lpstr>
      <vt:lpstr>Class Exercise -4</vt:lpstr>
      <vt:lpstr>Using Multiple Proxies </vt:lpstr>
      <vt:lpstr>Estimating Considerations</vt:lpstr>
      <vt:lpstr>Correlation with Grouped Data</vt:lpstr>
      <vt:lpstr>Correlation with an Extreme Point</vt:lpstr>
      <vt:lpstr>Conclusions on Misleading Data</vt:lpstr>
      <vt:lpstr>Messages to Remember</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29</cp:revision>
  <cp:lastPrinted>2015-11-05T19:18:24Z</cp:lastPrinted>
  <dcterms:created xsi:type="dcterms:W3CDTF">2016-03-14T18:33:10Z</dcterms:created>
  <dcterms:modified xsi:type="dcterms:W3CDTF">2018-09-06T00:13:41Z</dcterms:modified>
</cp:coreProperties>
</file>